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panose="020B0604020202020204" charset="0"/>
      <p:regular r:id="rId23"/>
    </p:embeddedFont>
    <p:embeddedFont>
      <p:font typeface="Arimo Bold" panose="020B0604020202020204" charset="0"/>
      <p:regular r:id="rId24"/>
    </p:embeddedFont>
    <p:embeddedFont>
      <p:font typeface="Calibri" panose="020F0502020204030204" pitchFamily="34" charset="0"/>
      <p:regular r:id="rId25"/>
      <p:bold r:id="rId26"/>
      <p:italic r:id="rId27"/>
      <p:boldItalic r:id="rId28"/>
    </p:embeddedFont>
    <p:embeddedFont>
      <p:font typeface="Canva Sans" panose="020B0604020202020204" charset="0"/>
      <p:regular r:id="rId29"/>
    </p:embeddedFont>
    <p:embeddedFont>
      <p:font typeface="Canva Sans Bold" panose="020B0604020202020204" charset="0"/>
      <p:regular r:id="rId30"/>
    </p:embeddedFont>
    <p:embeddedFont>
      <p:font typeface="Montserrat Light" panose="00000400000000000000" pitchFamily="2"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0" d="100"/>
          <a:sy n="100" d="100"/>
        </p:scale>
        <p:origin x="648" y="-16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flipH="1">
            <a:off x="10226074" y="1629992"/>
            <a:ext cx="10066288" cy="8657008"/>
          </a:xfrm>
          <a:custGeom>
            <a:avLst/>
            <a:gdLst/>
            <a:ahLst/>
            <a:cxnLst/>
            <a:rect l="l" t="t" r="r" b="b"/>
            <a:pathLst>
              <a:path w="10066288" h="8657008">
                <a:moveTo>
                  <a:pt x="10066289" y="0"/>
                </a:moveTo>
                <a:lnTo>
                  <a:pt x="0" y="0"/>
                </a:lnTo>
                <a:lnTo>
                  <a:pt x="0" y="8657008"/>
                </a:lnTo>
                <a:lnTo>
                  <a:pt x="10066289" y="8657008"/>
                </a:lnTo>
                <a:lnTo>
                  <a:pt x="100662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3915238" y="-2221508"/>
            <a:ext cx="8477999" cy="84779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24706"/>
              </a:srgbClr>
            </a:solidFill>
          </p:spPr>
          <p:txBody>
            <a:bodyPr/>
            <a:lstStyle/>
            <a:p>
              <a:endParaRPr lang="en-GB"/>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445460" y="8581619"/>
            <a:ext cx="3909694" cy="39096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1560538" y="237974"/>
            <a:ext cx="3409340" cy="4905526"/>
          </a:xfrm>
          <a:custGeom>
            <a:avLst/>
            <a:gdLst/>
            <a:ahLst/>
            <a:cxnLst/>
            <a:rect l="l" t="t" r="r" b="b"/>
            <a:pathLst>
              <a:path w="3409340" h="4905526">
                <a:moveTo>
                  <a:pt x="0" y="0"/>
                </a:moveTo>
                <a:lnTo>
                  <a:pt x="3409340" y="0"/>
                </a:lnTo>
                <a:lnTo>
                  <a:pt x="3409340" y="4905526"/>
                </a:lnTo>
                <a:lnTo>
                  <a:pt x="0" y="4905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1848802" y="2536939"/>
            <a:ext cx="9037856" cy="3003483"/>
          </a:xfrm>
          <a:prstGeom prst="rect">
            <a:avLst/>
          </a:prstGeom>
        </p:spPr>
        <p:txBody>
          <a:bodyPr lIns="0" tIns="0" rIns="0" bIns="0" rtlCol="0" anchor="t">
            <a:spAutoFit/>
          </a:bodyPr>
          <a:lstStyle/>
          <a:p>
            <a:pPr marL="0" lvl="0" indent="0">
              <a:lnSpc>
                <a:spcPts val="11542"/>
              </a:lnSpc>
              <a:spcBef>
                <a:spcPct val="0"/>
              </a:spcBef>
            </a:pPr>
            <a:r>
              <a:rPr lang="en-US" sz="10889">
                <a:solidFill>
                  <a:srgbClr val="171A59"/>
                </a:solidFill>
                <a:latin typeface="Arimo Bold"/>
              </a:rPr>
              <a:t>ГОЛОСОВИЙ ПОМІЧНИК</a:t>
            </a:r>
          </a:p>
        </p:txBody>
      </p:sp>
      <p:sp>
        <p:nvSpPr>
          <p:cNvPr id="14" name="TextBox 14"/>
          <p:cNvSpPr txBox="1"/>
          <p:nvPr/>
        </p:nvSpPr>
        <p:spPr>
          <a:xfrm>
            <a:off x="1848803" y="5936486"/>
            <a:ext cx="8590598" cy="506677"/>
          </a:xfrm>
          <a:prstGeom prst="rect">
            <a:avLst/>
          </a:prstGeom>
        </p:spPr>
        <p:txBody>
          <a:bodyPr wrap="square" lIns="0" tIns="0" rIns="0" bIns="0" rtlCol="0" anchor="t">
            <a:spAutoFit/>
          </a:bodyPr>
          <a:lstStyle/>
          <a:p>
            <a:pPr marL="0" lvl="0" indent="0">
              <a:lnSpc>
                <a:spcPts val="4240"/>
              </a:lnSpc>
            </a:pPr>
            <a:r>
              <a:rPr lang="en-US" sz="3050" dirty="0" err="1">
                <a:solidFill>
                  <a:srgbClr val="171A59"/>
                </a:solidFill>
                <a:latin typeface="Canva Sans Bold"/>
              </a:rPr>
              <a:t>Виконав</a:t>
            </a:r>
            <a:r>
              <a:rPr lang="en-US" sz="3050" dirty="0">
                <a:solidFill>
                  <a:srgbClr val="171A59"/>
                </a:solidFill>
                <a:latin typeface="Canva Sans Bold"/>
              </a:rPr>
              <a:t> – </a:t>
            </a:r>
            <a:r>
              <a:rPr lang="en-US" sz="3050" dirty="0" err="1">
                <a:solidFill>
                  <a:srgbClr val="171A59"/>
                </a:solidFill>
                <a:latin typeface="Canva Sans Bold"/>
              </a:rPr>
              <a:t>Кисельов</a:t>
            </a:r>
            <a:r>
              <a:rPr lang="en-US" sz="3050" dirty="0">
                <a:solidFill>
                  <a:srgbClr val="171A59"/>
                </a:solidFill>
                <a:latin typeface="Canva Sans Bold"/>
              </a:rPr>
              <a:t> </a:t>
            </a:r>
            <a:r>
              <a:rPr lang="en-US" sz="3050" dirty="0" err="1">
                <a:solidFill>
                  <a:srgbClr val="171A59"/>
                </a:solidFill>
                <a:latin typeface="Canva Sans Bold"/>
              </a:rPr>
              <a:t>Микита</a:t>
            </a:r>
            <a:r>
              <a:rPr lang="en-US" sz="3050" dirty="0">
                <a:solidFill>
                  <a:srgbClr val="171A59"/>
                </a:solidFill>
                <a:latin typeface="Canva Sans Bold"/>
              </a:rPr>
              <a:t> </a:t>
            </a:r>
            <a:r>
              <a:rPr lang="en-US" sz="3050" dirty="0" err="1">
                <a:solidFill>
                  <a:srgbClr val="171A59"/>
                </a:solidFill>
                <a:latin typeface="Canva Sans Bold"/>
              </a:rPr>
              <a:t>Євгенович</a:t>
            </a:r>
            <a:r>
              <a:rPr lang="en-US" sz="3050" dirty="0">
                <a:solidFill>
                  <a:srgbClr val="171A59"/>
                </a:solidFill>
                <a:latin typeface="Canva Sans Bold"/>
              </a:rPr>
              <a:t>, ІП-13.</a:t>
            </a:r>
          </a:p>
        </p:txBody>
      </p:sp>
      <p:grpSp>
        <p:nvGrpSpPr>
          <p:cNvPr id="15" name="Group 15"/>
          <p:cNvGrpSpPr/>
          <p:nvPr/>
        </p:nvGrpSpPr>
        <p:grpSpPr>
          <a:xfrm>
            <a:off x="15671756" y="-358207"/>
            <a:ext cx="1192363" cy="119236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8165545" y="-3496869"/>
            <a:ext cx="11107008" cy="11624613"/>
            <a:chOff x="0" y="0"/>
            <a:chExt cx="920805" cy="963717"/>
          </a:xfrm>
        </p:grpSpPr>
        <p:sp>
          <p:nvSpPr>
            <p:cNvPr id="3" name="Freeform 3"/>
            <p:cNvSpPr/>
            <p:nvPr/>
          </p:nvSpPr>
          <p:spPr>
            <a:xfrm>
              <a:off x="0" y="0"/>
              <a:ext cx="920806" cy="963717"/>
            </a:xfrm>
            <a:custGeom>
              <a:avLst/>
              <a:gdLst/>
              <a:ahLst/>
              <a:cxnLst/>
              <a:rect l="l" t="t" r="r" b="b"/>
              <a:pathLst>
                <a:path w="920806" h="963717">
                  <a:moveTo>
                    <a:pt x="460403" y="0"/>
                  </a:moveTo>
                  <a:cubicBezTo>
                    <a:pt x="206129" y="0"/>
                    <a:pt x="0" y="215735"/>
                    <a:pt x="0" y="481858"/>
                  </a:cubicBezTo>
                  <a:cubicBezTo>
                    <a:pt x="0" y="747981"/>
                    <a:pt x="206129" y="963717"/>
                    <a:pt x="460403" y="963717"/>
                  </a:cubicBezTo>
                  <a:cubicBezTo>
                    <a:pt x="714676" y="963717"/>
                    <a:pt x="920806" y="747981"/>
                    <a:pt x="920806" y="481858"/>
                  </a:cubicBezTo>
                  <a:cubicBezTo>
                    <a:pt x="920806" y="215735"/>
                    <a:pt x="714676" y="0"/>
                    <a:pt x="460403" y="0"/>
                  </a:cubicBezTo>
                  <a:close/>
                </a:path>
              </a:pathLst>
            </a:custGeom>
            <a:solidFill>
              <a:srgbClr val="F9F3C4"/>
            </a:solidFill>
          </p:spPr>
          <p:txBody>
            <a:bodyPr/>
            <a:lstStyle/>
            <a:p>
              <a:endParaRPr lang="en-GB"/>
            </a:p>
          </p:txBody>
        </p:sp>
        <p:sp>
          <p:nvSpPr>
            <p:cNvPr id="4" name="TextBox 4"/>
            <p:cNvSpPr txBox="1"/>
            <p:nvPr/>
          </p:nvSpPr>
          <p:spPr>
            <a:xfrm>
              <a:off x="86326" y="71298"/>
              <a:ext cx="748154" cy="80207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34569" y="-184538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9F3C4"/>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28700" y="2807162"/>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1" name="Freeform 11"/>
          <p:cNvSpPr/>
          <p:nvPr/>
        </p:nvSpPr>
        <p:spPr>
          <a:xfrm>
            <a:off x="7810530" y="6212768"/>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2" name="TextBox 12"/>
          <p:cNvSpPr txBox="1"/>
          <p:nvPr/>
        </p:nvSpPr>
        <p:spPr>
          <a:xfrm>
            <a:off x="9162673" y="1073152"/>
            <a:ext cx="8115300" cy="12422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ПОРІВНЯННЯ З АНАЛОГОМ (BIXBY)</a:t>
            </a:r>
          </a:p>
        </p:txBody>
      </p:sp>
      <p:sp>
        <p:nvSpPr>
          <p:cNvPr id="13" name="TextBox 13"/>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4" name="TextBox 14"/>
          <p:cNvSpPr txBox="1"/>
          <p:nvPr/>
        </p:nvSpPr>
        <p:spPr>
          <a:xfrm>
            <a:off x="9162673" y="3542820"/>
            <a:ext cx="2136686" cy="410369"/>
          </a:xfrm>
          <a:prstGeom prst="rect">
            <a:avLst/>
          </a:prstGeom>
        </p:spPr>
        <p:txBody>
          <a:bodyPr lIns="0" tIns="0" rIns="0" bIns="0" rtlCol="0" anchor="t">
            <a:spAutoFit/>
          </a:bodyPr>
          <a:lstStyle/>
          <a:p>
            <a:pPr marL="0" lvl="0" indent="0" algn="l">
              <a:lnSpc>
                <a:spcPts val="3193"/>
              </a:lnSpc>
              <a:spcBef>
                <a:spcPct val="0"/>
              </a:spcBef>
            </a:pPr>
            <a:r>
              <a:rPr lang="en-US" sz="3012" dirty="0">
                <a:solidFill>
                  <a:srgbClr val="171A59"/>
                </a:solidFill>
                <a:latin typeface="Arimo Bold"/>
              </a:rPr>
              <a:t>Bixby</a:t>
            </a:r>
          </a:p>
        </p:txBody>
      </p:sp>
      <p:sp>
        <p:nvSpPr>
          <p:cNvPr id="15" name="TextBox 15"/>
          <p:cNvSpPr txBox="1"/>
          <p:nvPr/>
        </p:nvSpPr>
        <p:spPr>
          <a:xfrm>
            <a:off x="2942138" y="4718459"/>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6" name="TextBox 16"/>
          <p:cNvSpPr txBox="1"/>
          <p:nvPr/>
        </p:nvSpPr>
        <p:spPr>
          <a:xfrm>
            <a:off x="9144000" y="47452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7" name="TextBox 17"/>
          <p:cNvSpPr txBox="1"/>
          <p:nvPr/>
        </p:nvSpPr>
        <p:spPr>
          <a:xfrm>
            <a:off x="2927071" y="6179095"/>
            <a:ext cx="3637560" cy="12251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Samsung-продуктами</a:t>
            </a:r>
          </a:p>
        </p:txBody>
      </p:sp>
      <p:sp>
        <p:nvSpPr>
          <p:cNvPr id="18" name="TextBox 18"/>
          <p:cNvSpPr txBox="1"/>
          <p:nvPr/>
        </p:nvSpPr>
        <p:spPr>
          <a:xfrm>
            <a:off x="9162673" y="6179095"/>
            <a:ext cx="3637560" cy="12251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Samsung-продуктами</a:t>
            </a:r>
          </a:p>
        </p:txBody>
      </p:sp>
      <p:sp>
        <p:nvSpPr>
          <p:cNvPr id="19" name="Freeform 19"/>
          <p:cNvSpPr/>
          <p:nvPr/>
        </p:nvSpPr>
        <p:spPr>
          <a:xfrm>
            <a:off x="1726729" y="6081774"/>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TextBox 12">
            <a:extLst>
              <a:ext uri="{FF2B5EF4-FFF2-40B4-BE49-F238E27FC236}">
                <a16:creationId xmlns:a16="http://schemas.microsoft.com/office/drawing/2014/main" id="{C55C29C3-DB83-9489-253D-A5D860E111B5}"/>
              </a:ext>
            </a:extLst>
          </p:cNvPr>
          <p:cNvSpPr txBox="1"/>
          <p:nvPr/>
        </p:nvSpPr>
        <p:spPr>
          <a:xfrm>
            <a:off x="2942138" y="7729486"/>
            <a:ext cx="3637560" cy="820738"/>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21" name="TextBox 13">
            <a:extLst>
              <a:ext uri="{FF2B5EF4-FFF2-40B4-BE49-F238E27FC236}">
                <a16:creationId xmlns:a16="http://schemas.microsoft.com/office/drawing/2014/main" id="{4F58A105-AA97-D061-F2B2-11561EB7D411}"/>
              </a:ext>
            </a:extLst>
          </p:cNvPr>
          <p:cNvSpPr txBox="1"/>
          <p:nvPr/>
        </p:nvSpPr>
        <p:spPr>
          <a:xfrm>
            <a:off x="9144000" y="7756269"/>
            <a:ext cx="3637560" cy="825091"/>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22" name="Freeform 20">
            <a:extLst>
              <a:ext uri="{FF2B5EF4-FFF2-40B4-BE49-F238E27FC236}">
                <a16:creationId xmlns:a16="http://schemas.microsoft.com/office/drawing/2014/main" id="{1802A8A9-2757-68FB-AB6F-20B72F72C85F}"/>
              </a:ext>
            </a:extLst>
          </p:cNvPr>
          <p:cNvSpPr/>
          <p:nvPr/>
        </p:nvSpPr>
        <p:spPr>
          <a:xfrm>
            <a:off x="1726729" y="776315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3" name="Freeform 18">
            <a:extLst>
              <a:ext uri="{FF2B5EF4-FFF2-40B4-BE49-F238E27FC236}">
                <a16:creationId xmlns:a16="http://schemas.microsoft.com/office/drawing/2014/main" id="{C93DA569-74AC-60AB-8B6C-D78DE4F6FE97}"/>
              </a:ext>
            </a:extLst>
          </p:cNvPr>
          <p:cNvSpPr/>
          <p:nvPr/>
        </p:nvSpPr>
        <p:spPr>
          <a:xfrm>
            <a:off x="7810529" y="7686400"/>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4" name="TextBox 12">
            <a:extLst>
              <a:ext uri="{FF2B5EF4-FFF2-40B4-BE49-F238E27FC236}">
                <a16:creationId xmlns:a16="http://schemas.microsoft.com/office/drawing/2014/main" id="{3F7D6AB7-E843-065B-19B8-2849DE8AE7CA}"/>
              </a:ext>
            </a:extLst>
          </p:cNvPr>
          <p:cNvSpPr txBox="1"/>
          <p:nvPr/>
        </p:nvSpPr>
        <p:spPr>
          <a:xfrm>
            <a:off x="2942138" y="8924388"/>
            <a:ext cx="3637560" cy="1233671"/>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012" dirty="0">
              <a:solidFill>
                <a:srgbClr val="171A59"/>
              </a:solidFill>
              <a:latin typeface="Arimo"/>
            </a:endParaRPr>
          </a:p>
        </p:txBody>
      </p:sp>
      <p:sp>
        <p:nvSpPr>
          <p:cNvPr id="25" name="TextBox 13">
            <a:extLst>
              <a:ext uri="{FF2B5EF4-FFF2-40B4-BE49-F238E27FC236}">
                <a16:creationId xmlns:a16="http://schemas.microsoft.com/office/drawing/2014/main" id="{0A407947-501E-B487-53AD-83723CFF3F19}"/>
              </a:ext>
            </a:extLst>
          </p:cNvPr>
          <p:cNvSpPr txBox="1"/>
          <p:nvPr/>
        </p:nvSpPr>
        <p:spPr>
          <a:xfrm>
            <a:off x="9144000" y="8951171"/>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26" name="Freeform 20">
            <a:extLst>
              <a:ext uri="{FF2B5EF4-FFF2-40B4-BE49-F238E27FC236}">
                <a16:creationId xmlns:a16="http://schemas.microsoft.com/office/drawing/2014/main" id="{465AF1A9-E0AB-4D8E-F8A2-F4F873898F60}"/>
              </a:ext>
            </a:extLst>
          </p:cNvPr>
          <p:cNvSpPr/>
          <p:nvPr/>
        </p:nvSpPr>
        <p:spPr>
          <a:xfrm>
            <a:off x="1726729" y="895806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66D233B5-3638-64DB-01BE-06351EC7924E}"/>
              </a:ext>
            </a:extLst>
          </p:cNvPr>
          <p:cNvSpPr/>
          <p:nvPr/>
        </p:nvSpPr>
        <p:spPr>
          <a:xfrm>
            <a:off x="7810529" y="8881302"/>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sp>
        <p:nvSpPr>
          <p:cNvPr id="2" name="Freeform 2"/>
          <p:cNvSpPr/>
          <p:nvPr/>
        </p:nvSpPr>
        <p:spPr>
          <a:xfrm>
            <a:off x="181111" y="7804209"/>
            <a:ext cx="1295073" cy="3609960"/>
          </a:xfrm>
          <a:custGeom>
            <a:avLst/>
            <a:gdLst/>
            <a:ahLst/>
            <a:cxnLst/>
            <a:rect l="l" t="t" r="r" b="b"/>
            <a:pathLst>
              <a:path w="1295073" h="3609960">
                <a:moveTo>
                  <a:pt x="0" y="0"/>
                </a:moveTo>
                <a:lnTo>
                  <a:pt x="1295074" y="0"/>
                </a:lnTo>
                <a:lnTo>
                  <a:pt x="1295074" y="3609960"/>
                </a:lnTo>
                <a:lnTo>
                  <a:pt x="0" y="3609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2033769" y="254750"/>
            <a:ext cx="15970044" cy="3555123"/>
            <a:chOff x="0" y="0"/>
            <a:chExt cx="4206102" cy="936329"/>
          </a:xfrm>
        </p:grpSpPr>
        <p:sp>
          <p:nvSpPr>
            <p:cNvPr id="4" name="Freeform 4"/>
            <p:cNvSpPr/>
            <p:nvPr/>
          </p:nvSpPr>
          <p:spPr>
            <a:xfrm>
              <a:off x="0" y="0"/>
              <a:ext cx="4206102" cy="936329"/>
            </a:xfrm>
            <a:custGeom>
              <a:avLst/>
              <a:gdLst/>
              <a:ahLst/>
              <a:cxnLst/>
              <a:rect l="l" t="t" r="r" b="b"/>
              <a:pathLst>
                <a:path w="4206102" h="936329">
                  <a:moveTo>
                    <a:pt x="24724" y="0"/>
                  </a:moveTo>
                  <a:lnTo>
                    <a:pt x="4181378" y="0"/>
                  </a:lnTo>
                  <a:cubicBezTo>
                    <a:pt x="4195033" y="0"/>
                    <a:pt x="4206102" y="11069"/>
                    <a:pt x="4206102" y="24724"/>
                  </a:cubicBezTo>
                  <a:lnTo>
                    <a:pt x="4206102" y="911605"/>
                  </a:lnTo>
                  <a:cubicBezTo>
                    <a:pt x="4206102" y="925260"/>
                    <a:pt x="4195033" y="936329"/>
                    <a:pt x="4181378" y="936329"/>
                  </a:cubicBezTo>
                  <a:lnTo>
                    <a:pt x="24724" y="936329"/>
                  </a:lnTo>
                  <a:cubicBezTo>
                    <a:pt x="11069" y="936329"/>
                    <a:pt x="0" y="925260"/>
                    <a:pt x="0" y="911605"/>
                  </a:cubicBezTo>
                  <a:lnTo>
                    <a:pt x="0" y="24724"/>
                  </a:lnTo>
                  <a:cubicBezTo>
                    <a:pt x="0" y="11069"/>
                    <a:pt x="11069" y="0"/>
                    <a:pt x="24724" y="0"/>
                  </a:cubicBezTo>
                  <a:close/>
                </a:path>
              </a:pathLst>
            </a:custGeom>
            <a:solidFill>
              <a:srgbClr val="CADFDF"/>
            </a:solidFill>
          </p:spPr>
          <p:txBody>
            <a:bodyPr/>
            <a:lstStyle/>
            <a:p>
              <a:endParaRPr lang="en-GB"/>
            </a:p>
          </p:txBody>
        </p:sp>
        <p:sp>
          <p:nvSpPr>
            <p:cNvPr id="5" name="TextBox 5"/>
            <p:cNvSpPr txBox="1"/>
            <p:nvPr/>
          </p:nvSpPr>
          <p:spPr>
            <a:xfrm>
              <a:off x="0" y="-19050"/>
              <a:ext cx="4206102" cy="955379"/>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033769" y="4060142"/>
            <a:ext cx="13050122" cy="1808830"/>
            <a:chOff x="0" y="0"/>
            <a:chExt cx="3437069" cy="476400"/>
          </a:xfrm>
        </p:grpSpPr>
        <p:sp>
          <p:nvSpPr>
            <p:cNvPr id="7" name="Freeform 7"/>
            <p:cNvSpPr/>
            <p:nvPr/>
          </p:nvSpPr>
          <p:spPr>
            <a:xfrm>
              <a:off x="0" y="0"/>
              <a:ext cx="3437069" cy="476400"/>
            </a:xfrm>
            <a:custGeom>
              <a:avLst/>
              <a:gdLst/>
              <a:ahLst/>
              <a:cxnLst/>
              <a:rect l="l" t="t" r="r" b="b"/>
              <a:pathLst>
                <a:path w="3437069" h="476400">
                  <a:moveTo>
                    <a:pt x="30255" y="0"/>
                  </a:moveTo>
                  <a:lnTo>
                    <a:pt x="3406814" y="0"/>
                  </a:lnTo>
                  <a:cubicBezTo>
                    <a:pt x="3414838" y="0"/>
                    <a:pt x="3422534" y="3188"/>
                    <a:pt x="3428208" y="8862"/>
                  </a:cubicBezTo>
                  <a:cubicBezTo>
                    <a:pt x="3433881" y="14536"/>
                    <a:pt x="3437069" y="22231"/>
                    <a:pt x="3437069" y="30255"/>
                  </a:cubicBezTo>
                  <a:lnTo>
                    <a:pt x="3437069" y="446144"/>
                  </a:lnTo>
                  <a:cubicBezTo>
                    <a:pt x="3437069" y="462854"/>
                    <a:pt x="3423524" y="476400"/>
                    <a:pt x="3406814" y="476400"/>
                  </a:cubicBezTo>
                  <a:lnTo>
                    <a:pt x="30255" y="476400"/>
                  </a:lnTo>
                  <a:cubicBezTo>
                    <a:pt x="13546" y="476400"/>
                    <a:pt x="0" y="462854"/>
                    <a:pt x="0" y="446144"/>
                  </a:cubicBezTo>
                  <a:lnTo>
                    <a:pt x="0" y="30255"/>
                  </a:lnTo>
                  <a:cubicBezTo>
                    <a:pt x="0" y="13546"/>
                    <a:pt x="13546" y="0"/>
                    <a:pt x="30255" y="0"/>
                  </a:cubicBezTo>
                  <a:close/>
                </a:path>
              </a:pathLst>
            </a:custGeom>
            <a:solidFill>
              <a:srgbClr val="CADFDF"/>
            </a:solidFill>
          </p:spPr>
          <p:txBody>
            <a:bodyPr/>
            <a:lstStyle/>
            <a:p>
              <a:endParaRPr lang="en-GB"/>
            </a:p>
          </p:txBody>
        </p:sp>
        <p:sp>
          <p:nvSpPr>
            <p:cNvPr id="8" name="TextBox 8"/>
            <p:cNvSpPr txBox="1"/>
            <p:nvPr/>
          </p:nvSpPr>
          <p:spPr>
            <a:xfrm>
              <a:off x="0" y="-19050"/>
              <a:ext cx="3437069" cy="495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033769" y="6116622"/>
            <a:ext cx="10390068" cy="1808830"/>
            <a:chOff x="0" y="0"/>
            <a:chExt cx="2736479" cy="476400"/>
          </a:xfrm>
        </p:grpSpPr>
        <p:sp>
          <p:nvSpPr>
            <p:cNvPr id="10" name="Freeform 10"/>
            <p:cNvSpPr/>
            <p:nvPr/>
          </p:nvSpPr>
          <p:spPr>
            <a:xfrm>
              <a:off x="0" y="0"/>
              <a:ext cx="2736479" cy="476400"/>
            </a:xfrm>
            <a:custGeom>
              <a:avLst/>
              <a:gdLst/>
              <a:ahLst/>
              <a:cxnLst/>
              <a:rect l="l" t="t" r="r" b="b"/>
              <a:pathLst>
                <a:path w="2736479" h="476400">
                  <a:moveTo>
                    <a:pt x="38001" y="0"/>
                  </a:moveTo>
                  <a:lnTo>
                    <a:pt x="2698477" y="0"/>
                  </a:lnTo>
                  <a:cubicBezTo>
                    <a:pt x="2708556" y="0"/>
                    <a:pt x="2718222" y="4004"/>
                    <a:pt x="2725349" y="11130"/>
                  </a:cubicBezTo>
                  <a:cubicBezTo>
                    <a:pt x="2732475" y="18257"/>
                    <a:pt x="2736479" y="27923"/>
                    <a:pt x="2736479" y="38001"/>
                  </a:cubicBezTo>
                  <a:lnTo>
                    <a:pt x="2736479" y="438398"/>
                  </a:lnTo>
                  <a:cubicBezTo>
                    <a:pt x="2736479" y="459386"/>
                    <a:pt x="2719465" y="476400"/>
                    <a:pt x="2698477" y="476400"/>
                  </a:cubicBezTo>
                  <a:lnTo>
                    <a:pt x="38001" y="476400"/>
                  </a:lnTo>
                  <a:cubicBezTo>
                    <a:pt x="27923" y="476400"/>
                    <a:pt x="18257" y="472396"/>
                    <a:pt x="11130" y="465269"/>
                  </a:cubicBezTo>
                  <a:cubicBezTo>
                    <a:pt x="4004" y="458143"/>
                    <a:pt x="0" y="448477"/>
                    <a:pt x="0" y="438398"/>
                  </a:cubicBezTo>
                  <a:lnTo>
                    <a:pt x="0" y="38001"/>
                  </a:lnTo>
                  <a:cubicBezTo>
                    <a:pt x="0" y="27923"/>
                    <a:pt x="4004" y="18257"/>
                    <a:pt x="11130" y="11130"/>
                  </a:cubicBezTo>
                  <a:cubicBezTo>
                    <a:pt x="18257" y="4004"/>
                    <a:pt x="27923" y="0"/>
                    <a:pt x="38001" y="0"/>
                  </a:cubicBezTo>
                  <a:close/>
                </a:path>
              </a:pathLst>
            </a:custGeom>
            <a:solidFill>
              <a:srgbClr val="CADFDF"/>
            </a:solidFill>
          </p:spPr>
          <p:txBody>
            <a:bodyPr/>
            <a:lstStyle/>
            <a:p>
              <a:endParaRPr lang="en-GB"/>
            </a:p>
          </p:txBody>
        </p:sp>
        <p:sp>
          <p:nvSpPr>
            <p:cNvPr id="11" name="TextBox 11"/>
            <p:cNvSpPr txBox="1"/>
            <p:nvPr/>
          </p:nvSpPr>
          <p:spPr>
            <a:xfrm>
              <a:off x="0" y="-19050"/>
              <a:ext cx="2736479" cy="4954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2033769" y="8173101"/>
            <a:ext cx="7110231" cy="1808830"/>
            <a:chOff x="0" y="0"/>
            <a:chExt cx="1872653" cy="476400"/>
          </a:xfrm>
        </p:grpSpPr>
        <p:sp>
          <p:nvSpPr>
            <p:cNvPr id="13" name="Freeform 13"/>
            <p:cNvSpPr/>
            <p:nvPr/>
          </p:nvSpPr>
          <p:spPr>
            <a:xfrm>
              <a:off x="0" y="0"/>
              <a:ext cx="1872653" cy="476400"/>
            </a:xfrm>
            <a:custGeom>
              <a:avLst/>
              <a:gdLst/>
              <a:ahLst/>
              <a:cxnLst/>
              <a:rect l="l" t="t" r="r" b="b"/>
              <a:pathLst>
                <a:path w="1872653" h="476400">
                  <a:moveTo>
                    <a:pt x="55531" y="0"/>
                  </a:moveTo>
                  <a:lnTo>
                    <a:pt x="1817122" y="0"/>
                  </a:lnTo>
                  <a:cubicBezTo>
                    <a:pt x="1831850" y="0"/>
                    <a:pt x="1845975" y="5851"/>
                    <a:pt x="1856389" y="16265"/>
                  </a:cubicBezTo>
                  <a:cubicBezTo>
                    <a:pt x="1866803" y="26679"/>
                    <a:pt x="1872653" y="40803"/>
                    <a:pt x="1872653" y="55531"/>
                  </a:cubicBezTo>
                  <a:lnTo>
                    <a:pt x="1872653" y="420869"/>
                  </a:lnTo>
                  <a:cubicBezTo>
                    <a:pt x="1872653" y="451538"/>
                    <a:pt x="1847791" y="476400"/>
                    <a:pt x="1817122" y="476400"/>
                  </a:cubicBezTo>
                  <a:lnTo>
                    <a:pt x="55531" y="476400"/>
                  </a:lnTo>
                  <a:cubicBezTo>
                    <a:pt x="40803" y="476400"/>
                    <a:pt x="26679" y="470549"/>
                    <a:pt x="16265" y="460135"/>
                  </a:cubicBezTo>
                  <a:cubicBezTo>
                    <a:pt x="5851" y="449721"/>
                    <a:pt x="0" y="435596"/>
                    <a:pt x="0" y="420869"/>
                  </a:cubicBezTo>
                  <a:lnTo>
                    <a:pt x="0" y="55531"/>
                  </a:lnTo>
                  <a:cubicBezTo>
                    <a:pt x="0" y="40803"/>
                    <a:pt x="5851" y="26679"/>
                    <a:pt x="16265" y="16265"/>
                  </a:cubicBezTo>
                  <a:cubicBezTo>
                    <a:pt x="26679" y="5851"/>
                    <a:pt x="40803" y="0"/>
                    <a:pt x="55531" y="0"/>
                  </a:cubicBezTo>
                  <a:close/>
                </a:path>
              </a:pathLst>
            </a:custGeom>
            <a:solidFill>
              <a:srgbClr val="CADFDF"/>
            </a:solidFill>
          </p:spPr>
          <p:txBody>
            <a:bodyPr/>
            <a:lstStyle/>
            <a:p>
              <a:endParaRPr lang="en-GB"/>
            </a:p>
          </p:txBody>
        </p:sp>
        <p:sp>
          <p:nvSpPr>
            <p:cNvPr id="14" name="TextBox 14"/>
            <p:cNvSpPr txBox="1"/>
            <p:nvPr/>
          </p:nvSpPr>
          <p:spPr>
            <a:xfrm>
              <a:off x="0" y="-19050"/>
              <a:ext cx="1872653" cy="4954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2283664" y="1738780"/>
            <a:ext cx="2417841" cy="1110991"/>
            <a:chOff x="0" y="0"/>
            <a:chExt cx="636798" cy="292607"/>
          </a:xfrm>
        </p:grpSpPr>
        <p:sp>
          <p:nvSpPr>
            <p:cNvPr id="16" name="Freeform 16"/>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17" name="TextBox 17"/>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осн. панелью</a:t>
              </a:r>
            </a:p>
          </p:txBody>
        </p:sp>
      </p:grpSp>
      <p:sp>
        <p:nvSpPr>
          <p:cNvPr id="18" name="TextBox 18"/>
          <p:cNvSpPr txBox="1"/>
          <p:nvPr/>
        </p:nvSpPr>
        <p:spPr>
          <a:xfrm>
            <a:off x="2283664" y="603659"/>
            <a:ext cx="3606292"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Основна панель</a:t>
            </a:r>
          </a:p>
        </p:txBody>
      </p:sp>
      <p:grpSp>
        <p:nvGrpSpPr>
          <p:cNvPr id="19" name="Group 19"/>
          <p:cNvGrpSpPr/>
          <p:nvPr/>
        </p:nvGrpSpPr>
        <p:grpSpPr>
          <a:xfrm>
            <a:off x="6151228" y="501823"/>
            <a:ext cx="2809007" cy="1240003"/>
            <a:chOff x="0" y="0"/>
            <a:chExt cx="739821" cy="326585"/>
          </a:xfrm>
        </p:grpSpPr>
        <p:sp>
          <p:nvSpPr>
            <p:cNvPr id="20" name="Freeform 20"/>
            <p:cNvSpPr/>
            <p:nvPr/>
          </p:nvSpPr>
          <p:spPr>
            <a:xfrm>
              <a:off x="0" y="0"/>
              <a:ext cx="739821" cy="326585"/>
            </a:xfrm>
            <a:custGeom>
              <a:avLst/>
              <a:gdLst/>
              <a:ahLst/>
              <a:cxnLst/>
              <a:rect l="l" t="t" r="r" b="b"/>
              <a:pathLst>
                <a:path w="739821" h="326585">
                  <a:moveTo>
                    <a:pt x="140561" y="0"/>
                  </a:moveTo>
                  <a:lnTo>
                    <a:pt x="599259" y="0"/>
                  </a:lnTo>
                  <a:cubicBezTo>
                    <a:pt x="636539" y="0"/>
                    <a:pt x="672291" y="14809"/>
                    <a:pt x="698651" y="41169"/>
                  </a:cubicBezTo>
                  <a:cubicBezTo>
                    <a:pt x="725012" y="67530"/>
                    <a:pt x="739821" y="103282"/>
                    <a:pt x="739821" y="140561"/>
                  </a:cubicBezTo>
                  <a:lnTo>
                    <a:pt x="739821" y="186024"/>
                  </a:lnTo>
                  <a:cubicBezTo>
                    <a:pt x="739821" y="223303"/>
                    <a:pt x="725012" y="259055"/>
                    <a:pt x="698651" y="285416"/>
                  </a:cubicBezTo>
                  <a:cubicBezTo>
                    <a:pt x="672291" y="311776"/>
                    <a:pt x="636539" y="326585"/>
                    <a:pt x="599259" y="326585"/>
                  </a:cubicBezTo>
                  <a:lnTo>
                    <a:pt x="140561" y="326585"/>
                  </a:lnTo>
                  <a:cubicBezTo>
                    <a:pt x="103282" y="326585"/>
                    <a:pt x="67530" y="311776"/>
                    <a:pt x="41169" y="285416"/>
                  </a:cubicBezTo>
                  <a:cubicBezTo>
                    <a:pt x="14809" y="259055"/>
                    <a:pt x="0" y="223303"/>
                    <a:pt x="0" y="186024"/>
                  </a:cubicBezTo>
                  <a:lnTo>
                    <a:pt x="0" y="140561"/>
                  </a:lnTo>
                  <a:cubicBezTo>
                    <a:pt x="0" y="103282"/>
                    <a:pt x="14809" y="67530"/>
                    <a:pt x="41169" y="41169"/>
                  </a:cubicBezTo>
                  <a:cubicBezTo>
                    <a:pt x="67530" y="14809"/>
                    <a:pt x="103282" y="0"/>
                    <a:pt x="140561" y="0"/>
                  </a:cubicBezTo>
                  <a:close/>
                </a:path>
              </a:pathLst>
            </a:custGeom>
            <a:solidFill>
              <a:srgbClr val="EBA545"/>
            </a:solidFill>
          </p:spPr>
          <p:txBody>
            <a:bodyPr/>
            <a:lstStyle/>
            <a:p>
              <a:endParaRPr lang="en-GB"/>
            </a:p>
          </p:txBody>
        </p:sp>
        <p:sp>
          <p:nvSpPr>
            <p:cNvPr id="21" name="TextBox 21"/>
            <p:cNvSpPr txBox="1"/>
            <p:nvPr/>
          </p:nvSpPr>
          <p:spPr>
            <a:xfrm>
              <a:off x="0" y="-19050"/>
              <a:ext cx="739821" cy="345635"/>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Вести потрібну інформацію ручним способом</a:t>
              </a:r>
            </a:p>
          </p:txBody>
        </p:sp>
      </p:grpSp>
      <p:grpSp>
        <p:nvGrpSpPr>
          <p:cNvPr id="22" name="Group 22"/>
          <p:cNvGrpSpPr/>
          <p:nvPr/>
        </p:nvGrpSpPr>
        <p:grpSpPr>
          <a:xfrm>
            <a:off x="10988106" y="526059"/>
            <a:ext cx="2417841" cy="1110991"/>
            <a:chOff x="0" y="0"/>
            <a:chExt cx="636798" cy="292607"/>
          </a:xfrm>
        </p:grpSpPr>
        <p:sp>
          <p:nvSpPr>
            <p:cNvPr id="23" name="Freeform 23"/>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24" name="TextBox 24"/>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Натиснути клавішу ENTER </a:t>
              </a:r>
            </a:p>
          </p:txBody>
        </p:sp>
      </p:grpSp>
      <p:grpSp>
        <p:nvGrpSpPr>
          <p:cNvPr id="25" name="Group 25"/>
          <p:cNvGrpSpPr/>
          <p:nvPr/>
        </p:nvGrpSpPr>
        <p:grpSpPr>
          <a:xfrm>
            <a:off x="14841459" y="1357387"/>
            <a:ext cx="2417841" cy="1240003"/>
            <a:chOff x="0" y="0"/>
            <a:chExt cx="636798" cy="326585"/>
          </a:xfrm>
        </p:grpSpPr>
        <p:sp>
          <p:nvSpPr>
            <p:cNvPr id="26" name="Freeform 26"/>
            <p:cNvSpPr/>
            <p:nvPr/>
          </p:nvSpPr>
          <p:spPr>
            <a:xfrm>
              <a:off x="0" y="0"/>
              <a:ext cx="636798" cy="326585"/>
            </a:xfrm>
            <a:custGeom>
              <a:avLst/>
              <a:gdLst/>
              <a:ahLst/>
              <a:cxnLst/>
              <a:rect l="l" t="t" r="r" b="b"/>
              <a:pathLst>
                <a:path w="636798" h="326585">
                  <a:moveTo>
                    <a:pt x="163293" y="0"/>
                  </a:moveTo>
                  <a:lnTo>
                    <a:pt x="473505" y="0"/>
                  </a:lnTo>
                  <a:cubicBezTo>
                    <a:pt x="516813" y="0"/>
                    <a:pt x="558347" y="17204"/>
                    <a:pt x="588970" y="47827"/>
                  </a:cubicBezTo>
                  <a:cubicBezTo>
                    <a:pt x="619594" y="78451"/>
                    <a:pt x="636798" y="119985"/>
                    <a:pt x="636798" y="163293"/>
                  </a:cubicBezTo>
                  <a:lnTo>
                    <a:pt x="636798" y="163293"/>
                  </a:lnTo>
                  <a:cubicBezTo>
                    <a:pt x="636798" y="206600"/>
                    <a:pt x="619594" y="248134"/>
                    <a:pt x="588970" y="278758"/>
                  </a:cubicBezTo>
                  <a:cubicBezTo>
                    <a:pt x="558347" y="309381"/>
                    <a:pt x="516813" y="326585"/>
                    <a:pt x="473505" y="326585"/>
                  </a:cubicBezTo>
                  <a:lnTo>
                    <a:pt x="163293" y="326585"/>
                  </a:lnTo>
                  <a:cubicBezTo>
                    <a:pt x="119985" y="326585"/>
                    <a:pt x="78451" y="309381"/>
                    <a:pt x="47827" y="278758"/>
                  </a:cubicBezTo>
                  <a:cubicBezTo>
                    <a:pt x="17204" y="248134"/>
                    <a:pt x="0" y="206600"/>
                    <a:pt x="0" y="163293"/>
                  </a:cubicBezTo>
                  <a:lnTo>
                    <a:pt x="0" y="163293"/>
                  </a:lnTo>
                  <a:cubicBezTo>
                    <a:pt x="0" y="119985"/>
                    <a:pt x="17204" y="78451"/>
                    <a:pt x="47827" y="47827"/>
                  </a:cubicBezTo>
                  <a:cubicBezTo>
                    <a:pt x="78451" y="17204"/>
                    <a:pt x="119985" y="0"/>
                    <a:pt x="163293" y="0"/>
                  </a:cubicBezTo>
                  <a:close/>
                </a:path>
              </a:pathLst>
            </a:custGeom>
            <a:solidFill>
              <a:srgbClr val="EBA545"/>
            </a:solidFill>
          </p:spPr>
          <p:txBody>
            <a:bodyPr/>
            <a:lstStyle/>
            <a:p>
              <a:endParaRPr lang="en-GB"/>
            </a:p>
          </p:txBody>
        </p:sp>
        <p:sp>
          <p:nvSpPr>
            <p:cNvPr id="27" name="TextBox 27"/>
            <p:cNvSpPr txBox="1"/>
            <p:nvPr/>
          </p:nvSpPr>
          <p:spPr>
            <a:xfrm>
              <a:off x="0" y="-19050"/>
              <a:ext cx="636798" cy="345635"/>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Дочекатись відповіді помічника</a:t>
              </a:r>
            </a:p>
          </p:txBody>
        </p:sp>
      </p:grpSp>
      <p:grpSp>
        <p:nvGrpSpPr>
          <p:cNvPr id="28" name="Group 28"/>
          <p:cNvGrpSpPr/>
          <p:nvPr/>
        </p:nvGrpSpPr>
        <p:grpSpPr>
          <a:xfrm>
            <a:off x="11207953" y="2539756"/>
            <a:ext cx="3043206" cy="1110991"/>
            <a:chOff x="0" y="0"/>
            <a:chExt cx="801503" cy="292607"/>
          </a:xfrm>
        </p:grpSpPr>
        <p:sp>
          <p:nvSpPr>
            <p:cNvPr id="29" name="Freeform 29"/>
            <p:cNvSpPr/>
            <p:nvPr/>
          </p:nvSpPr>
          <p:spPr>
            <a:xfrm>
              <a:off x="0" y="0"/>
              <a:ext cx="801503" cy="292607"/>
            </a:xfrm>
            <a:custGeom>
              <a:avLst/>
              <a:gdLst/>
              <a:ahLst/>
              <a:cxnLst/>
              <a:rect l="l" t="t" r="r" b="b"/>
              <a:pathLst>
                <a:path w="801503" h="292607">
                  <a:moveTo>
                    <a:pt x="129744" y="0"/>
                  </a:moveTo>
                  <a:lnTo>
                    <a:pt x="671759" y="0"/>
                  </a:lnTo>
                  <a:cubicBezTo>
                    <a:pt x="743414" y="0"/>
                    <a:pt x="801503" y="58088"/>
                    <a:pt x="801503" y="129744"/>
                  </a:cubicBezTo>
                  <a:lnTo>
                    <a:pt x="801503" y="162863"/>
                  </a:lnTo>
                  <a:cubicBezTo>
                    <a:pt x="801503" y="234518"/>
                    <a:pt x="743414" y="292607"/>
                    <a:pt x="671759" y="292607"/>
                  </a:cubicBezTo>
                  <a:lnTo>
                    <a:pt x="129744" y="292607"/>
                  </a:lnTo>
                  <a:cubicBezTo>
                    <a:pt x="58088" y="292607"/>
                    <a:pt x="0" y="234518"/>
                    <a:pt x="0" y="162863"/>
                  </a:cubicBezTo>
                  <a:lnTo>
                    <a:pt x="0" y="129744"/>
                  </a:lnTo>
                  <a:cubicBezTo>
                    <a:pt x="0" y="58088"/>
                    <a:pt x="58088" y="0"/>
                    <a:pt x="129744" y="0"/>
                  </a:cubicBezTo>
                  <a:close/>
                </a:path>
              </a:pathLst>
            </a:custGeom>
            <a:solidFill>
              <a:srgbClr val="EBA545"/>
            </a:solidFill>
          </p:spPr>
          <p:txBody>
            <a:bodyPr/>
            <a:lstStyle/>
            <a:p>
              <a:endParaRPr lang="en-GB"/>
            </a:p>
          </p:txBody>
        </p:sp>
        <p:sp>
          <p:nvSpPr>
            <p:cNvPr id="30" name="TextBox 30"/>
            <p:cNvSpPr txBox="1"/>
            <p:nvPr/>
          </p:nvSpPr>
          <p:spPr>
            <a:xfrm>
              <a:off x="0" y="-19050"/>
              <a:ext cx="801503"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Знайти інформацію голосовим пошуком</a:t>
              </a:r>
            </a:p>
          </p:txBody>
        </p:sp>
      </p:grpSp>
      <p:grpSp>
        <p:nvGrpSpPr>
          <p:cNvPr id="31" name="Group 31"/>
          <p:cNvGrpSpPr/>
          <p:nvPr/>
        </p:nvGrpSpPr>
        <p:grpSpPr>
          <a:xfrm>
            <a:off x="7360148" y="2294275"/>
            <a:ext cx="2417841" cy="1110991"/>
            <a:chOff x="0" y="0"/>
            <a:chExt cx="636798" cy="292607"/>
          </a:xfrm>
        </p:grpSpPr>
        <p:sp>
          <p:nvSpPr>
            <p:cNvPr id="32" name="Freeform 32"/>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33" name="TextBox 33"/>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sz="2199" dirty="0" err="1">
                  <a:solidFill>
                    <a:srgbClr val="000000"/>
                  </a:solidFill>
                  <a:latin typeface="Montserrat Light"/>
                </a:rPr>
                <a:t>Знайти</a:t>
              </a:r>
              <a:r>
                <a:rPr lang="en-US" sz="2199" dirty="0">
                  <a:solidFill>
                    <a:srgbClr val="000000"/>
                  </a:solidFill>
                  <a:latin typeface="Montserrat Light"/>
                </a:rPr>
                <a:t> </a:t>
              </a:r>
              <a:r>
                <a:rPr lang="en-US" sz="2199" dirty="0" err="1">
                  <a:solidFill>
                    <a:srgbClr val="000000"/>
                  </a:solidFill>
                  <a:latin typeface="Montserrat Light"/>
                </a:rPr>
                <a:t>потрібну</a:t>
              </a:r>
              <a:r>
                <a:rPr lang="en-US" sz="2199" dirty="0">
                  <a:solidFill>
                    <a:srgbClr val="000000"/>
                  </a:solidFill>
                  <a:latin typeface="Montserrat Light"/>
                </a:rPr>
                <a:t> </a:t>
              </a:r>
              <a:r>
                <a:rPr lang="en-US" sz="2199" dirty="0" err="1">
                  <a:solidFill>
                    <a:srgbClr val="000000"/>
                  </a:solidFill>
                  <a:latin typeface="Montserrat Light"/>
                </a:rPr>
                <a:t>інформацію</a:t>
              </a:r>
              <a:endParaRPr lang="en-US" sz="2199" dirty="0">
                <a:solidFill>
                  <a:srgbClr val="000000"/>
                </a:solidFill>
                <a:latin typeface="Montserrat Light"/>
              </a:endParaRPr>
            </a:p>
          </p:txBody>
        </p:sp>
      </p:grpSp>
      <p:sp>
        <p:nvSpPr>
          <p:cNvPr id="34" name="TextBox 34"/>
          <p:cNvSpPr txBox="1"/>
          <p:nvPr/>
        </p:nvSpPr>
        <p:spPr>
          <a:xfrm>
            <a:off x="2283664" y="4284963"/>
            <a:ext cx="3606292"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Панель інструкцій</a:t>
            </a:r>
          </a:p>
        </p:txBody>
      </p:sp>
      <p:grpSp>
        <p:nvGrpSpPr>
          <p:cNvPr id="35" name="Group 35"/>
          <p:cNvGrpSpPr/>
          <p:nvPr/>
        </p:nvGrpSpPr>
        <p:grpSpPr>
          <a:xfrm>
            <a:off x="6151228" y="4483196"/>
            <a:ext cx="8452608" cy="1110991"/>
            <a:chOff x="0" y="0"/>
            <a:chExt cx="2226201" cy="292607"/>
          </a:xfrm>
        </p:grpSpPr>
        <p:sp>
          <p:nvSpPr>
            <p:cNvPr id="36" name="Freeform 36"/>
            <p:cNvSpPr/>
            <p:nvPr/>
          </p:nvSpPr>
          <p:spPr>
            <a:xfrm>
              <a:off x="0" y="0"/>
              <a:ext cx="2226201" cy="292607"/>
            </a:xfrm>
            <a:custGeom>
              <a:avLst/>
              <a:gdLst/>
              <a:ahLst/>
              <a:cxnLst/>
              <a:rect l="l" t="t" r="r" b="b"/>
              <a:pathLst>
                <a:path w="2226201" h="292607">
                  <a:moveTo>
                    <a:pt x="46712" y="0"/>
                  </a:moveTo>
                  <a:lnTo>
                    <a:pt x="2179489" y="0"/>
                  </a:lnTo>
                  <a:cubicBezTo>
                    <a:pt x="2191878" y="0"/>
                    <a:pt x="2203759" y="4921"/>
                    <a:pt x="2212520" y="13682"/>
                  </a:cubicBezTo>
                  <a:cubicBezTo>
                    <a:pt x="2221280" y="22442"/>
                    <a:pt x="2226201" y="34323"/>
                    <a:pt x="2226201" y="46712"/>
                  </a:cubicBezTo>
                  <a:lnTo>
                    <a:pt x="2226201" y="245895"/>
                  </a:lnTo>
                  <a:cubicBezTo>
                    <a:pt x="2226201" y="258284"/>
                    <a:pt x="2221280" y="270165"/>
                    <a:pt x="2212520" y="278925"/>
                  </a:cubicBezTo>
                  <a:cubicBezTo>
                    <a:pt x="2203759" y="287685"/>
                    <a:pt x="2191878" y="292607"/>
                    <a:pt x="2179489" y="292607"/>
                  </a:cubicBezTo>
                  <a:lnTo>
                    <a:pt x="46712" y="292607"/>
                  </a:lnTo>
                  <a:cubicBezTo>
                    <a:pt x="34323" y="292607"/>
                    <a:pt x="22442" y="287685"/>
                    <a:pt x="13682" y="278925"/>
                  </a:cubicBezTo>
                  <a:cubicBezTo>
                    <a:pt x="4921" y="270165"/>
                    <a:pt x="0" y="258284"/>
                    <a:pt x="0" y="245895"/>
                  </a:cubicBezTo>
                  <a:lnTo>
                    <a:pt x="0" y="46712"/>
                  </a:lnTo>
                  <a:cubicBezTo>
                    <a:pt x="0" y="34323"/>
                    <a:pt x="4921" y="22442"/>
                    <a:pt x="13682" y="13682"/>
                  </a:cubicBezTo>
                  <a:cubicBezTo>
                    <a:pt x="22442" y="4921"/>
                    <a:pt x="34323" y="0"/>
                    <a:pt x="46712" y="0"/>
                  </a:cubicBezTo>
                  <a:close/>
                </a:path>
              </a:pathLst>
            </a:custGeom>
            <a:solidFill>
              <a:srgbClr val="EBA545"/>
            </a:solidFill>
          </p:spPr>
          <p:txBody>
            <a:bodyPr/>
            <a:lstStyle/>
            <a:p>
              <a:endParaRPr lang="en-GB"/>
            </a:p>
          </p:txBody>
        </p:sp>
        <p:sp>
          <p:nvSpPr>
            <p:cNvPr id="37" name="TextBox 37"/>
            <p:cNvSpPr txBox="1"/>
            <p:nvPr/>
          </p:nvSpPr>
          <p:spPr>
            <a:xfrm>
              <a:off x="0" y="-19050"/>
              <a:ext cx="2226201"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інструментами до використання додатку</a:t>
              </a:r>
            </a:p>
          </p:txBody>
        </p:sp>
      </p:grpSp>
      <p:sp>
        <p:nvSpPr>
          <p:cNvPr id="38" name="AutoShape 38"/>
          <p:cNvSpPr/>
          <p:nvPr/>
        </p:nvSpPr>
        <p:spPr>
          <a:xfrm flipV="1">
            <a:off x="8960235" y="1092044"/>
            <a:ext cx="2027871" cy="17594"/>
          </a:xfrm>
          <a:prstGeom prst="line">
            <a:avLst/>
          </a:prstGeom>
          <a:ln w="38100" cap="flat">
            <a:solidFill>
              <a:srgbClr val="2C2F6F"/>
            </a:solidFill>
            <a:prstDash val="sysDash"/>
            <a:headEnd type="none" w="sm" len="sm"/>
            <a:tailEnd type="arrow" w="med" len="sm"/>
          </a:ln>
        </p:spPr>
        <p:txBody>
          <a:bodyPr/>
          <a:lstStyle/>
          <a:p>
            <a:endParaRPr lang="en-GB"/>
          </a:p>
        </p:txBody>
      </p:sp>
      <p:sp>
        <p:nvSpPr>
          <p:cNvPr id="39" name="AutoShape 39"/>
          <p:cNvSpPr/>
          <p:nvPr/>
        </p:nvSpPr>
        <p:spPr>
          <a:xfrm>
            <a:off x="13362444" y="1352493"/>
            <a:ext cx="1500076" cy="348740"/>
          </a:xfrm>
          <a:prstGeom prst="line">
            <a:avLst/>
          </a:prstGeom>
          <a:ln w="38100" cap="flat">
            <a:solidFill>
              <a:srgbClr val="2C2F6F"/>
            </a:solidFill>
            <a:prstDash val="sysDash"/>
            <a:headEnd type="none" w="sm" len="sm"/>
            <a:tailEnd type="arrow" w="med" len="sm"/>
          </a:ln>
        </p:spPr>
        <p:txBody>
          <a:bodyPr/>
          <a:lstStyle/>
          <a:p>
            <a:endParaRPr lang="en-GB"/>
          </a:p>
        </p:txBody>
      </p:sp>
      <p:sp>
        <p:nvSpPr>
          <p:cNvPr id="40" name="AutoShape 40"/>
          <p:cNvSpPr/>
          <p:nvPr/>
        </p:nvSpPr>
        <p:spPr>
          <a:xfrm flipH="1" flipV="1">
            <a:off x="9777987" y="2921100"/>
            <a:ext cx="1430372" cy="84396"/>
          </a:xfrm>
          <a:prstGeom prst="line">
            <a:avLst/>
          </a:prstGeom>
          <a:ln w="38100" cap="flat">
            <a:solidFill>
              <a:srgbClr val="2C2F6F"/>
            </a:solidFill>
            <a:prstDash val="sysDash"/>
            <a:headEnd type="none" w="sm" len="sm"/>
            <a:tailEnd type="arrow" w="med" len="sm"/>
          </a:ln>
        </p:spPr>
        <p:txBody>
          <a:bodyPr/>
          <a:lstStyle/>
          <a:p>
            <a:endParaRPr lang="en-GB"/>
          </a:p>
        </p:txBody>
      </p:sp>
      <p:sp>
        <p:nvSpPr>
          <p:cNvPr id="41" name="AutoShape 41"/>
          <p:cNvSpPr/>
          <p:nvPr/>
        </p:nvSpPr>
        <p:spPr>
          <a:xfrm flipV="1">
            <a:off x="1115734" y="2032312"/>
            <a:ext cx="918035" cy="5771897"/>
          </a:xfrm>
          <a:prstGeom prst="line">
            <a:avLst/>
          </a:prstGeom>
          <a:ln w="38100" cap="flat">
            <a:solidFill>
              <a:srgbClr val="2C2F6F"/>
            </a:solidFill>
            <a:prstDash val="solid"/>
            <a:headEnd type="none" w="sm" len="sm"/>
            <a:tailEnd type="arrow" w="med" len="sm"/>
          </a:ln>
        </p:spPr>
        <p:txBody>
          <a:bodyPr/>
          <a:lstStyle/>
          <a:p>
            <a:endParaRPr lang="en-GB"/>
          </a:p>
        </p:txBody>
      </p:sp>
      <p:sp>
        <p:nvSpPr>
          <p:cNvPr id="42" name="AutoShape 42"/>
          <p:cNvSpPr/>
          <p:nvPr/>
        </p:nvSpPr>
        <p:spPr>
          <a:xfrm flipV="1">
            <a:off x="1296978" y="4964557"/>
            <a:ext cx="736791" cy="2839652"/>
          </a:xfrm>
          <a:prstGeom prst="line">
            <a:avLst/>
          </a:prstGeom>
          <a:ln w="38100" cap="flat">
            <a:solidFill>
              <a:srgbClr val="2C2F6F"/>
            </a:solidFill>
            <a:prstDash val="solid"/>
            <a:headEnd type="none" w="sm" len="sm"/>
            <a:tailEnd type="arrow" w="med" len="sm"/>
          </a:ln>
        </p:spPr>
        <p:txBody>
          <a:bodyPr/>
          <a:lstStyle/>
          <a:p>
            <a:endParaRPr lang="en-GB"/>
          </a:p>
        </p:txBody>
      </p:sp>
      <p:sp>
        <p:nvSpPr>
          <p:cNvPr id="43" name="AutoShape 43"/>
          <p:cNvSpPr/>
          <p:nvPr/>
        </p:nvSpPr>
        <p:spPr>
          <a:xfrm flipV="1">
            <a:off x="1476185" y="7021036"/>
            <a:ext cx="557585" cy="1197484"/>
          </a:xfrm>
          <a:prstGeom prst="line">
            <a:avLst/>
          </a:prstGeom>
          <a:ln w="38100" cap="flat">
            <a:solidFill>
              <a:srgbClr val="2C2F6F"/>
            </a:solidFill>
            <a:prstDash val="solid"/>
            <a:headEnd type="none" w="sm" len="sm"/>
            <a:tailEnd type="arrow" w="med" len="sm"/>
          </a:ln>
        </p:spPr>
        <p:txBody>
          <a:bodyPr/>
          <a:lstStyle/>
          <a:p>
            <a:endParaRPr lang="en-GB"/>
          </a:p>
        </p:txBody>
      </p:sp>
      <p:sp>
        <p:nvSpPr>
          <p:cNvPr id="44" name="TextBox 44"/>
          <p:cNvSpPr txBox="1"/>
          <p:nvPr/>
        </p:nvSpPr>
        <p:spPr>
          <a:xfrm>
            <a:off x="2283664" y="6316647"/>
            <a:ext cx="3606292"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Панель авторів</a:t>
            </a:r>
          </a:p>
        </p:txBody>
      </p:sp>
      <p:grpSp>
        <p:nvGrpSpPr>
          <p:cNvPr id="45" name="Group 45"/>
          <p:cNvGrpSpPr/>
          <p:nvPr/>
        </p:nvGrpSpPr>
        <p:grpSpPr>
          <a:xfrm>
            <a:off x="6221896" y="6421422"/>
            <a:ext cx="5609135" cy="1110991"/>
            <a:chOff x="0" y="0"/>
            <a:chExt cx="1477303" cy="292607"/>
          </a:xfrm>
        </p:grpSpPr>
        <p:sp>
          <p:nvSpPr>
            <p:cNvPr id="46" name="Freeform 46"/>
            <p:cNvSpPr/>
            <p:nvPr/>
          </p:nvSpPr>
          <p:spPr>
            <a:xfrm>
              <a:off x="0" y="0"/>
              <a:ext cx="1477303" cy="292607"/>
            </a:xfrm>
            <a:custGeom>
              <a:avLst/>
              <a:gdLst/>
              <a:ahLst/>
              <a:cxnLst/>
              <a:rect l="l" t="t" r="r" b="b"/>
              <a:pathLst>
                <a:path w="1477303" h="292607">
                  <a:moveTo>
                    <a:pt x="70392" y="0"/>
                  </a:moveTo>
                  <a:lnTo>
                    <a:pt x="1406911" y="0"/>
                  </a:lnTo>
                  <a:cubicBezTo>
                    <a:pt x="1445788" y="0"/>
                    <a:pt x="1477303" y="31516"/>
                    <a:pt x="1477303" y="70392"/>
                  </a:cubicBezTo>
                  <a:lnTo>
                    <a:pt x="1477303" y="222215"/>
                  </a:lnTo>
                  <a:cubicBezTo>
                    <a:pt x="1477303" y="261091"/>
                    <a:pt x="1445788" y="292607"/>
                    <a:pt x="1406911" y="292607"/>
                  </a:cubicBezTo>
                  <a:lnTo>
                    <a:pt x="70392" y="292607"/>
                  </a:lnTo>
                  <a:cubicBezTo>
                    <a:pt x="31516" y="292607"/>
                    <a:pt x="0" y="261091"/>
                    <a:pt x="0" y="222215"/>
                  </a:cubicBezTo>
                  <a:lnTo>
                    <a:pt x="0" y="70392"/>
                  </a:lnTo>
                  <a:cubicBezTo>
                    <a:pt x="0" y="31516"/>
                    <a:pt x="31516" y="0"/>
                    <a:pt x="70392" y="0"/>
                  </a:cubicBezTo>
                  <a:close/>
                </a:path>
              </a:pathLst>
            </a:custGeom>
            <a:solidFill>
              <a:srgbClr val="EBA545"/>
            </a:solidFill>
          </p:spPr>
          <p:txBody>
            <a:bodyPr/>
            <a:lstStyle/>
            <a:p>
              <a:endParaRPr lang="en-GB"/>
            </a:p>
          </p:txBody>
        </p:sp>
        <p:sp>
          <p:nvSpPr>
            <p:cNvPr id="47" name="TextBox 47"/>
            <p:cNvSpPr txBox="1"/>
            <p:nvPr/>
          </p:nvSpPr>
          <p:spPr>
            <a:xfrm>
              <a:off x="0" y="-19050"/>
              <a:ext cx="1477303"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авторами додатку</a:t>
              </a:r>
            </a:p>
          </p:txBody>
        </p:sp>
      </p:grpSp>
      <p:sp>
        <p:nvSpPr>
          <p:cNvPr id="48" name="TextBox 48"/>
          <p:cNvSpPr txBox="1"/>
          <p:nvPr/>
        </p:nvSpPr>
        <p:spPr>
          <a:xfrm>
            <a:off x="2283664" y="8354076"/>
            <a:ext cx="3606292" cy="612654"/>
          </a:xfrm>
          <a:prstGeom prst="rect">
            <a:avLst/>
          </a:prstGeom>
        </p:spPr>
        <p:txBody>
          <a:bodyPr lIns="0" tIns="0" rIns="0" bIns="0" rtlCol="0" anchor="t">
            <a:spAutoFit/>
          </a:bodyPr>
          <a:lstStyle/>
          <a:p>
            <a:pPr marL="0" lvl="0" indent="0" algn="l">
              <a:lnSpc>
                <a:spcPts val="2327"/>
              </a:lnSpc>
              <a:spcBef>
                <a:spcPct val="0"/>
              </a:spcBef>
            </a:pPr>
            <a:r>
              <a:rPr lang="en-US" sz="2195">
                <a:solidFill>
                  <a:srgbClr val="171A59"/>
                </a:solidFill>
                <a:latin typeface="Arimo Bold"/>
              </a:rPr>
              <a:t>Панель майбутнього використання</a:t>
            </a:r>
          </a:p>
        </p:txBody>
      </p:sp>
      <p:grpSp>
        <p:nvGrpSpPr>
          <p:cNvPr id="49" name="Group 49"/>
          <p:cNvGrpSpPr/>
          <p:nvPr/>
        </p:nvGrpSpPr>
        <p:grpSpPr>
          <a:xfrm>
            <a:off x="4697569" y="8702804"/>
            <a:ext cx="4262666" cy="1110991"/>
            <a:chOff x="0" y="0"/>
            <a:chExt cx="1122678" cy="292607"/>
          </a:xfrm>
        </p:grpSpPr>
        <p:sp>
          <p:nvSpPr>
            <p:cNvPr id="50" name="Freeform 50"/>
            <p:cNvSpPr/>
            <p:nvPr/>
          </p:nvSpPr>
          <p:spPr>
            <a:xfrm>
              <a:off x="0" y="0"/>
              <a:ext cx="1122678" cy="292607"/>
            </a:xfrm>
            <a:custGeom>
              <a:avLst/>
              <a:gdLst/>
              <a:ahLst/>
              <a:cxnLst/>
              <a:rect l="l" t="t" r="r" b="b"/>
              <a:pathLst>
                <a:path w="1122678" h="292607">
                  <a:moveTo>
                    <a:pt x="92627" y="0"/>
                  </a:moveTo>
                  <a:lnTo>
                    <a:pt x="1030050" y="0"/>
                  </a:lnTo>
                  <a:cubicBezTo>
                    <a:pt x="1081207" y="0"/>
                    <a:pt x="1122678" y="41471"/>
                    <a:pt x="1122678" y="92627"/>
                  </a:cubicBezTo>
                  <a:lnTo>
                    <a:pt x="1122678" y="199980"/>
                  </a:lnTo>
                  <a:cubicBezTo>
                    <a:pt x="1122678" y="251136"/>
                    <a:pt x="1081207" y="292607"/>
                    <a:pt x="1030050" y="292607"/>
                  </a:cubicBezTo>
                  <a:lnTo>
                    <a:pt x="92627" y="292607"/>
                  </a:lnTo>
                  <a:cubicBezTo>
                    <a:pt x="41471" y="292607"/>
                    <a:pt x="0" y="251136"/>
                    <a:pt x="0" y="199980"/>
                  </a:cubicBezTo>
                  <a:lnTo>
                    <a:pt x="0" y="92627"/>
                  </a:lnTo>
                  <a:cubicBezTo>
                    <a:pt x="0" y="41471"/>
                    <a:pt x="41471" y="0"/>
                    <a:pt x="92627" y="0"/>
                  </a:cubicBezTo>
                  <a:close/>
                </a:path>
              </a:pathLst>
            </a:custGeom>
            <a:solidFill>
              <a:srgbClr val="EBA545"/>
            </a:solidFill>
          </p:spPr>
          <p:txBody>
            <a:bodyPr/>
            <a:lstStyle/>
            <a:p>
              <a:endParaRPr lang="en-GB"/>
            </a:p>
          </p:txBody>
        </p:sp>
        <p:sp>
          <p:nvSpPr>
            <p:cNvPr id="51" name="TextBox 51"/>
            <p:cNvSpPr txBox="1"/>
            <p:nvPr/>
          </p:nvSpPr>
          <p:spPr>
            <a:xfrm>
              <a:off x="0" y="-19050"/>
              <a:ext cx="1122678"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панелью майбутнього використання</a:t>
              </a:r>
            </a:p>
          </p:txBody>
        </p:sp>
      </p:grpSp>
      <p:grpSp>
        <p:nvGrpSpPr>
          <p:cNvPr id="52" name="Group 52"/>
          <p:cNvGrpSpPr/>
          <p:nvPr/>
        </p:nvGrpSpPr>
        <p:grpSpPr>
          <a:xfrm>
            <a:off x="9777990" y="8173101"/>
            <a:ext cx="8225824" cy="1808830"/>
            <a:chOff x="0" y="0"/>
            <a:chExt cx="2166472" cy="476400"/>
          </a:xfrm>
        </p:grpSpPr>
        <p:sp>
          <p:nvSpPr>
            <p:cNvPr id="53" name="Freeform 53"/>
            <p:cNvSpPr/>
            <p:nvPr/>
          </p:nvSpPr>
          <p:spPr>
            <a:xfrm>
              <a:off x="0" y="0"/>
              <a:ext cx="2166472" cy="476400"/>
            </a:xfrm>
            <a:custGeom>
              <a:avLst/>
              <a:gdLst/>
              <a:ahLst/>
              <a:cxnLst/>
              <a:rect l="l" t="t" r="r" b="b"/>
              <a:pathLst>
                <a:path w="2166472" h="476400">
                  <a:moveTo>
                    <a:pt x="48000" y="0"/>
                  </a:moveTo>
                  <a:lnTo>
                    <a:pt x="2118472" y="0"/>
                  </a:lnTo>
                  <a:cubicBezTo>
                    <a:pt x="2144982" y="0"/>
                    <a:pt x="2166472" y="21490"/>
                    <a:pt x="2166472" y="48000"/>
                  </a:cubicBezTo>
                  <a:lnTo>
                    <a:pt x="2166472" y="428400"/>
                  </a:lnTo>
                  <a:cubicBezTo>
                    <a:pt x="2166472" y="454909"/>
                    <a:pt x="2144982" y="476400"/>
                    <a:pt x="2118472" y="476400"/>
                  </a:cubicBezTo>
                  <a:lnTo>
                    <a:pt x="48000" y="476400"/>
                  </a:lnTo>
                  <a:cubicBezTo>
                    <a:pt x="21490" y="476400"/>
                    <a:pt x="0" y="454909"/>
                    <a:pt x="0" y="428400"/>
                  </a:cubicBezTo>
                  <a:lnTo>
                    <a:pt x="0" y="48000"/>
                  </a:lnTo>
                  <a:cubicBezTo>
                    <a:pt x="0" y="21490"/>
                    <a:pt x="21490" y="0"/>
                    <a:pt x="48000" y="0"/>
                  </a:cubicBezTo>
                  <a:close/>
                </a:path>
              </a:pathLst>
            </a:custGeom>
            <a:solidFill>
              <a:srgbClr val="CADFDF"/>
            </a:solidFill>
          </p:spPr>
          <p:txBody>
            <a:bodyPr/>
            <a:lstStyle/>
            <a:p>
              <a:endParaRPr lang="en-GB"/>
            </a:p>
          </p:txBody>
        </p:sp>
        <p:sp>
          <p:nvSpPr>
            <p:cNvPr id="54" name="TextBox 54"/>
            <p:cNvSpPr txBox="1"/>
            <p:nvPr/>
          </p:nvSpPr>
          <p:spPr>
            <a:xfrm>
              <a:off x="0" y="-19050"/>
              <a:ext cx="2166472" cy="495450"/>
            </a:xfrm>
            <a:prstGeom prst="rect">
              <a:avLst/>
            </a:prstGeom>
          </p:spPr>
          <p:txBody>
            <a:bodyPr lIns="50800" tIns="50800" rIns="50800" bIns="50800" rtlCol="0" anchor="ctr"/>
            <a:lstStyle/>
            <a:p>
              <a:pPr algn="ctr">
                <a:lnSpc>
                  <a:spcPts val="2859"/>
                </a:lnSpc>
              </a:pPr>
              <a:endParaRPr/>
            </a:p>
          </p:txBody>
        </p:sp>
      </p:grpSp>
      <p:sp>
        <p:nvSpPr>
          <p:cNvPr id="55" name="TextBox 55"/>
          <p:cNvSpPr txBox="1"/>
          <p:nvPr/>
        </p:nvSpPr>
        <p:spPr>
          <a:xfrm>
            <a:off x="10027885" y="8354076"/>
            <a:ext cx="3606292" cy="321085"/>
          </a:xfrm>
          <a:prstGeom prst="rect">
            <a:avLst/>
          </a:prstGeom>
        </p:spPr>
        <p:txBody>
          <a:bodyPr lIns="0" tIns="0" rIns="0" bIns="0" rtlCol="0" anchor="t">
            <a:spAutoFit/>
          </a:bodyPr>
          <a:lstStyle/>
          <a:p>
            <a:pPr marL="0" lvl="0" indent="0" algn="l">
              <a:lnSpc>
                <a:spcPts val="2327"/>
              </a:lnSpc>
              <a:spcBef>
                <a:spcPct val="0"/>
              </a:spcBef>
            </a:pPr>
            <a:r>
              <a:rPr lang="en-US" sz="2195">
                <a:solidFill>
                  <a:srgbClr val="171A59"/>
                </a:solidFill>
                <a:latin typeface="Arimo Bold"/>
              </a:rPr>
              <a:t>Панель ліцензій</a:t>
            </a:r>
          </a:p>
        </p:txBody>
      </p:sp>
      <p:grpSp>
        <p:nvGrpSpPr>
          <p:cNvPr id="56" name="Group 56"/>
          <p:cNvGrpSpPr/>
          <p:nvPr/>
        </p:nvGrpSpPr>
        <p:grpSpPr>
          <a:xfrm>
            <a:off x="12436633" y="8675161"/>
            <a:ext cx="5294517" cy="1110991"/>
            <a:chOff x="0" y="0"/>
            <a:chExt cx="1394441" cy="292607"/>
          </a:xfrm>
        </p:grpSpPr>
        <p:sp>
          <p:nvSpPr>
            <p:cNvPr id="57" name="Freeform 57"/>
            <p:cNvSpPr/>
            <p:nvPr/>
          </p:nvSpPr>
          <p:spPr>
            <a:xfrm>
              <a:off x="0" y="0"/>
              <a:ext cx="1394441" cy="292607"/>
            </a:xfrm>
            <a:custGeom>
              <a:avLst/>
              <a:gdLst/>
              <a:ahLst/>
              <a:cxnLst/>
              <a:rect l="l" t="t" r="r" b="b"/>
              <a:pathLst>
                <a:path w="1394441" h="292607">
                  <a:moveTo>
                    <a:pt x="74575" y="0"/>
                  </a:moveTo>
                  <a:lnTo>
                    <a:pt x="1319866" y="0"/>
                  </a:lnTo>
                  <a:cubicBezTo>
                    <a:pt x="1361053" y="0"/>
                    <a:pt x="1394441" y="33388"/>
                    <a:pt x="1394441" y="74575"/>
                  </a:cubicBezTo>
                  <a:lnTo>
                    <a:pt x="1394441" y="218032"/>
                  </a:lnTo>
                  <a:cubicBezTo>
                    <a:pt x="1394441" y="237810"/>
                    <a:pt x="1386584" y="256779"/>
                    <a:pt x="1372598" y="270764"/>
                  </a:cubicBezTo>
                  <a:cubicBezTo>
                    <a:pt x="1358613" y="284750"/>
                    <a:pt x="1339644" y="292607"/>
                    <a:pt x="1319866" y="292607"/>
                  </a:cubicBezTo>
                  <a:lnTo>
                    <a:pt x="74575" y="292607"/>
                  </a:lnTo>
                  <a:cubicBezTo>
                    <a:pt x="54796" y="292607"/>
                    <a:pt x="35828" y="284750"/>
                    <a:pt x="21842" y="270764"/>
                  </a:cubicBezTo>
                  <a:cubicBezTo>
                    <a:pt x="7857" y="256779"/>
                    <a:pt x="0" y="237810"/>
                    <a:pt x="0" y="218032"/>
                  </a:cubicBezTo>
                  <a:lnTo>
                    <a:pt x="0" y="74575"/>
                  </a:lnTo>
                  <a:cubicBezTo>
                    <a:pt x="0" y="54796"/>
                    <a:pt x="7857" y="35828"/>
                    <a:pt x="21842" y="21842"/>
                  </a:cubicBezTo>
                  <a:cubicBezTo>
                    <a:pt x="35828" y="7857"/>
                    <a:pt x="54796" y="0"/>
                    <a:pt x="74575" y="0"/>
                  </a:cubicBezTo>
                  <a:close/>
                </a:path>
              </a:pathLst>
            </a:custGeom>
            <a:solidFill>
              <a:srgbClr val="EBA545"/>
            </a:solidFill>
          </p:spPr>
          <p:txBody>
            <a:bodyPr/>
            <a:lstStyle/>
            <a:p>
              <a:endParaRPr lang="en-GB"/>
            </a:p>
          </p:txBody>
        </p:sp>
        <p:sp>
          <p:nvSpPr>
            <p:cNvPr id="58" name="TextBox 58"/>
            <p:cNvSpPr txBox="1"/>
            <p:nvPr/>
          </p:nvSpPr>
          <p:spPr>
            <a:xfrm>
              <a:off x="0" y="-19050"/>
              <a:ext cx="1394441"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ліцензіями програм, що входять в додаток</a:t>
              </a:r>
            </a:p>
          </p:txBody>
        </p:sp>
      </p:grpSp>
      <p:sp>
        <p:nvSpPr>
          <p:cNvPr id="59" name="AutoShape 59"/>
          <p:cNvSpPr/>
          <p:nvPr/>
        </p:nvSpPr>
        <p:spPr>
          <a:xfrm flipV="1">
            <a:off x="1476185" y="9077516"/>
            <a:ext cx="557585" cy="245994"/>
          </a:xfrm>
          <a:prstGeom prst="line">
            <a:avLst/>
          </a:prstGeom>
          <a:ln w="38100" cap="flat">
            <a:solidFill>
              <a:srgbClr val="2C2F6F"/>
            </a:solidFill>
            <a:prstDash val="solid"/>
            <a:headEnd type="none" w="sm" len="sm"/>
            <a:tailEnd type="arrow" w="med" len="sm"/>
          </a:ln>
        </p:spPr>
        <p:txBody>
          <a:bodyPr/>
          <a:lstStyle/>
          <a:p>
            <a:endParaRPr lang="en-GB"/>
          </a:p>
        </p:txBody>
      </p:sp>
      <p:sp>
        <p:nvSpPr>
          <p:cNvPr id="60" name="AutoShape 60"/>
          <p:cNvSpPr/>
          <p:nvPr/>
        </p:nvSpPr>
        <p:spPr>
          <a:xfrm>
            <a:off x="4697569" y="2426131"/>
            <a:ext cx="2666516" cy="291784"/>
          </a:xfrm>
          <a:prstGeom prst="line">
            <a:avLst/>
          </a:prstGeom>
          <a:ln w="38100" cap="flat">
            <a:solidFill>
              <a:srgbClr val="2C2F6F"/>
            </a:solidFill>
            <a:prstDash val="sysDash"/>
            <a:headEnd type="none" w="sm" len="sm"/>
            <a:tailEnd type="arrow" w="med" len="sm"/>
          </a:ln>
        </p:spPr>
        <p:txBody>
          <a:bodyPr/>
          <a:lstStyle/>
          <a:p>
            <a:endParaRPr lang="en-GB"/>
          </a:p>
        </p:txBody>
      </p:sp>
      <p:sp>
        <p:nvSpPr>
          <p:cNvPr id="61" name="AutoShape 61"/>
          <p:cNvSpPr/>
          <p:nvPr/>
        </p:nvSpPr>
        <p:spPr>
          <a:xfrm>
            <a:off x="7919325" y="1741825"/>
            <a:ext cx="615075" cy="552450"/>
          </a:xfrm>
          <a:prstGeom prst="line">
            <a:avLst/>
          </a:prstGeom>
          <a:ln w="38100" cap="flat">
            <a:solidFill>
              <a:srgbClr val="2C2F6F"/>
            </a:solidFill>
            <a:prstDash val="sysDash"/>
            <a:headEnd type="none" w="sm" len="sm"/>
            <a:tailEnd type="arrow" w="med" len="sm"/>
          </a:ln>
        </p:spPr>
        <p:txBody>
          <a:bodyPr/>
          <a:lstStyle/>
          <a:p>
            <a:endParaRPr lang="en-GB"/>
          </a:p>
        </p:txBody>
      </p:sp>
      <p:sp>
        <p:nvSpPr>
          <p:cNvPr id="62" name="AutoShape 62"/>
          <p:cNvSpPr/>
          <p:nvPr/>
        </p:nvSpPr>
        <p:spPr>
          <a:xfrm flipV="1">
            <a:off x="14067289" y="2361145"/>
            <a:ext cx="843070" cy="283796"/>
          </a:xfrm>
          <a:prstGeom prst="line">
            <a:avLst/>
          </a:prstGeom>
          <a:ln w="38100" cap="flat">
            <a:solidFill>
              <a:srgbClr val="2C2F6F"/>
            </a:solidFill>
            <a:prstDash val="sysDash"/>
            <a:headEnd type="none" w="sm" len="sm"/>
            <a:tailEnd type="arrow" w="med" len="sm"/>
          </a:ln>
        </p:spPr>
        <p:txBody>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8883790" y="496200"/>
            <a:ext cx="8898964" cy="9294601"/>
          </a:xfrm>
          <a:custGeom>
            <a:avLst/>
            <a:gdLst/>
            <a:ahLst/>
            <a:cxnLst/>
            <a:rect l="l" t="t" r="r" b="b"/>
            <a:pathLst>
              <a:path w="8898964" h="9294601">
                <a:moveTo>
                  <a:pt x="0" y="0"/>
                </a:moveTo>
                <a:lnTo>
                  <a:pt x="8898964" y="0"/>
                </a:lnTo>
                <a:lnTo>
                  <a:pt x="8898964" y="9294600"/>
                </a:lnTo>
                <a:lnTo>
                  <a:pt x="0" y="9294600"/>
                </a:lnTo>
                <a:lnTo>
                  <a:pt x="0" y="0"/>
                </a:lnTo>
                <a:close/>
              </a:path>
            </a:pathLst>
          </a:custGeom>
          <a:blipFill>
            <a:blip r:embed="rId2"/>
            <a:stretch>
              <a:fillRect t="-2425"/>
            </a:stretch>
          </a:blipFill>
        </p:spPr>
        <p:txBody>
          <a:bodyPr/>
          <a:lstStyle/>
          <a:p>
            <a:endParaRPr lang="en-GB"/>
          </a:p>
        </p:txBody>
      </p:sp>
      <p:sp>
        <p:nvSpPr>
          <p:cNvPr id="9" name="TextBox 9"/>
          <p:cNvSpPr txBox="1"/>
          <p:nvPr/>
        </p:nvSpPr>
        <p:spPr>
          <a:xfrm>
            <a:off x="1028700" y="1066800"/>
            <a:ext cx="5933428" cy="3042510"/>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СХЕМА БІЗНЕС-ПРОЦЕСУ ОТРИМАННЯ ІНФОРМАЦІЇ ЧЕРЕЗ РУЧНИЙ ПОШУК</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48455" y="-2348718"/>
            <a:ext cx="5821689" cy="563018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5686"/>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298197" y="4586962"/>
            <a:ext cx="9727591" cy="10111780"/>
            <a:chOff x="0" y="0"/>
            <a:chExt cx="840446" cy="873640"/>
          </a:xfrm>
        </p:grpSpPr>
        <p:sp>
          <p:nvSpPr>
            <p:cNvPr id="6" name="Freeform 6"/>
            <p:cNvSpPr/>
            <p:nvPr/>
          </p:nvSpPr>
          <p:spPr>
            <a:xfrm>
              <a:off x="0" y="0"/>
              <a:ext cx="840446" cy="873640"/>
            </a:xfrm>
            <a:custGeom>
              <a:avLst/>
              <a:gdLst/>
              <a:ahLst/>
              <a:cxnLst/>
              <a:rect l="l" t="t" r="r" b="b"/>
              <a:pathLst>
                <a:path w="840446" h="873640">
                  <a:moveTo>
                    <a:pt x="420223" y="0"/>
                  </a:moveTo>
                  <a:cubicBezTo>
                    <a:pt x="188140" y="0"/>
                    <a:pt x="0" y="195571"/>
                    <a:pt x="0" y="436820"/>
                  </a:cubicBezTo>
                  <a:cubicBezTo>
                    <a:pt x="0" y="678069"/>
                    <a:pt x="188140" y="873640"/>
                    <a:pt x="420223" y="873640"/>
                  </a:cubicBezTo>
                  <a:cubicBezTo>
                    <a:pt x="652306" y="873640"/>
                    <a:pt x="840446" y="678069"/>
                    <a:pt x="840446" y="436820"/>
                  </a:cubicBezTo>
                  <a:cubicBezTo>
                    <a:pt x="840446" y="195571"/>
                    <a:pt x="652306" y="0"/>
                    <a:pt x="420223" y="0"/>
                  </a:cubicBezTo>
                  <a:close/>
                </a:path>
              </a:pathLst>
            </a:custGeom>
            <a:solidFill>
              <a:srgbClr val="F2E982">
                <a:alpha val="57647"/>
              </a:srgbClr>
            </a:solidFill>
          </p:spPr>
          <p:txBody>
            <a:bodyPr/>
            <a:lstStyle/>
            <a:p>
              <a:endParaRPr lang="en-GB"/>
            </a:p>
          </p:txBody>
        </p:sp>
        <p:sp>
          <p:nvSpPr>
            <p:cNvPr id="7" name="TextBox 7"/>
            <p:cNvSpPr txBox="1"/>
            <p:nvPr/>
          </p:nvSpPr>
          <p:spPr>
            <a:xfrm>
              <a:off x="78792" y="62854"/>
              <a:ext cx="682863" cy="728882"/>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5201544" y="2286684"/>
            <a:ext cx="16193255" cy="11456728"/>
          </a:xfrm>
          <a:custGeom>
            <a:avLst/>
            <a:gdLst/>
            <a:ahLst/>
            <a:cxnLst/>
            <a:rect l="l" t="t" r="r" b="b"/>
            <a:pathLst>
              <a:path w="16193255" h="11456728">
                <a:moveTo>
                  <a:pt x="0" y="0"/>
                </a:moveTo>
                <a:lnTo>
                  <a:pt x="16193254" y="0"/>
                </a:lnTo>
                <a:lnTo>
                  <a:pt x="16193254"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grpSp>
        <p:nvGrpSpPr>
          <p:cNvPr id="9" name="Group 9"/>
          <p:cNvGrpSpPr/>
          <p:nvPr/>
        </p:nvGrpSpPr>
        <p:grpSpPr>
          <a:xfrm>
            <a:off x="624805" y="534070"/>
            <a:ext cx="3881586" cy="2386546"/>
            <a:chOff x="0" y="0"/>
            <a:chExt cx="1022311" cy="628555"/>
          </a:xfrm>
        </p:grpSpPr>
        <p:sp>
          <p:nvSpPr>
            <p:cNvPr id="10" name="Freeform 10"/>
            <p:cNvSpPr/>
            <p:nvPr/>
          </p:nvSpPr>
          <p:spPr>
            <a:xfrm>
              <a:off x="0" y="0"/>
              <a:ext cx="1022311" cy="628555"/>
            </a:xfrm>
            <a:custGeom>
              <a:avLst/>
              <a:gdLst/>
              <a:ahLst/>
              <a:cxnLst/>
              <a:rect l="l" t="t" r="r" b="b"/>
              <a:pathLst>
                <a:path w="1022311" h="628555">
                  <a:moveTo>
                    <a:pt x="0" y="0"/>
                  </a:moveTo>
                  <a:lnTo>
                    <a:pt x="1022311" y="0"/>
                  </a:lnTo>
                  <a:lnTo>
                    <a:pt x="1022311" y="628555"/>
                  </a:lnTo>
                  <a:lnTo>
                    <a:pt x="0" y="628555"/>
                  </a:lnTo>
                  <a:close/>
                </a:path>
              </a:pathLst>
            </a:custGeom>
            <a:solidFill>
              <a:srgbClr val="FEFAF1"/>
            </a:solidFill>
            <a:ln w="38100" cap="sq">
              <a:solidFill>
                <a:srgbClr val="EBA545"/>
              </a:solidFill>
              <a:prstDash val="solid"/>
              <a:miter/>
            </a:ln>
          </p:spPr>
          <p:txBody>
            <a:bodyPr/>
            <a:lstStyle/>
            <a:p>
              <a:endParaRPr lang="en-GB"/>
            </a:p>
          </p:txBody>
        </p:sp>
        <p:sp>
          <p:nvSpPr>
            <p:cNvPr id="11" name="TextBox 11"/>
            <p:cNvSpPr txBox="1"/>
            <p:nvPr/>
          </p:nvSpPr>
          <p:spPr>
            <a:xfrm>
              <a:off x="0" y="-19050"/>
              <a:ext cx="1022311" cy="64760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Freeform 12"/>
          <p:cNvSpPr/>
          <p:nvPr/>
        </p:nvSpPr>
        <p:spPr>
          <a:xfrm>
            <a:off x="-329488" y="5193140"/>
            <a:ext cx="6458400" cy="6117866"/>
          </a:xfrm>
          <a:custGeom>
            <a:avLst/>
            <a:gdLst/>
            <a:ahLst/>
            <a:cxnLst/>
            <a:rect l="l" t="t" r="r" b="b"/>
            <a:pathLst>
              <a:path w="6458400" h="6117866">
                <a:moveTo>
                  <a:pt x="0" y="0"/>
                </a:moveTo>
                <a:lnTo>
                  <a:pt x="6458400" y="0"/>
                </a:lnTo>
                <a:lnTo>
                  <a:pt x="6458400" y="6117867"/>
                </a:lnTo>
                <a:lnTo>
                  <a:pt x="0" y="6117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762949" y="746955"/>
            <a:ext cx="3743443" cy="1979826"/>
          </a:xfrm>
          <a:prstGeom prst="rect">
            <a:avLst/>
          </a:prstGeom>
        </p:spPr>
        <p:txBody>
          <a:bodyPr lIns="0" tIns="0" rIns="0" bIns="0" rtlCol="0" anchor="t">
            <a:spAutoFit/>
          </a:bodyPr>
          <a:lstStyle/>
          <a:p>
            <a:pPr marL="0" lvl="0" indent="0">
              <a:lnSpc>
                <a:spcPts val="3111"/>
              </a:lnSpc>
              <a:spcBef>
                <a:spcPct val="0"/>
              </a:spcBef>
            </a:pPr>
            <a:r>
              <a:rPr lang="en-US" sz="2935">
                <a:solidFill>
                  <a:srgbClr val="171A59"/>
                </a:solidFill>
                <a:latin typeface="Arimo Bold"/>
              </a:rPr>
              <a:t>НАВЕДЕНІ ВАРІАНТИ ВИКОРИСТАННЯ ПРОГРАМНОГО ЗАБЕЗПЕЧЕННЯ</a:t>
            </a:r>
          </a:p>
        </p:txBody>
      </p:sp>
      <p:sp>
        <p:nvSpPr>
          <p:cNvPr id="14" name="TextBox 14"/>
          <p:cNvSpPr txBox="1"/>
          <p:nvPr/>
        </p:nvSpPr>
        <p:spPr>
          <a:xfrm>
            <a:off x="5914598" y="2758691"/>
            <a:ext cx="11778090" cy="549338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 name </a:t>
            </a:r>
            <a:r>
              <a:rPr lang="en-US" sz="2412">
                <a:solidFill>
                  <a:srgbClr val="171A59"/>
                </a:solidFill>
                <a:latin typeface="Arimo"/>
              </a:rPr>
              <a:t>Вхід користувача на головну сторінку</a:t>
            </a:r>
          </a:p>
          <a:p>
            <a:pPr>
              <a:lnSpc>
                <a:spcPts val="4415"/>
              </a:lnSpc>
            </a:pPr>
            <a:r>
              <a:rPr lang="en-US" sz="2412">
                <a:solidFill>
                  <a:srgbClr val="171A59"/>
                </a:solidFill>
                <a:latin typeface="Arimo Bold"/>
              </a:rPr>
              <a:t>Use case ID</a:t>
            </a:r>
            <a:r>
              <a:rPr lang="en-US" sz="2412">
                <a:solidFill>
                  <a:srgbClr val="171A59"/>
                </a:solidFill>
                <a:latin typeface="Arimo"/>
              </a:rPr>
              <a:t> UC-01</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головну сторінку</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головну сторінку</a:t>
            </a:r>
          </a:p>
          <a:p>
            <a:pPr>
              <a:lnSpc>
                <a:spcPts val="4415"/>
              </a:lnSpc>
            </a:pPr>
            <a:r>
              <a:rPr lang="en-US" sz="2412">
                <a:solidFill>
                  <a:srgbClr val="171A59"/>
                </a:solidFill>
                <a:latin typeface="Arimo Bold"/>
              </a:rPr>
              <a:t>Pre-conditions </a:t>
            </a:r>
            <a:r>
              <a:rPr lang="en-US" sz="2412">
                <a:solidFill>
                  <a:srgbClr val="171A59"/>
                </a:solidFill>
                <a:latin typeface="Arimo"/>
              </a:rPr>
              <a:t>У користувача встановлений додаток “Vocalia”</a:t>
            </a:r>
          </a:p>
          <a:p>
            <a:pPr>
              <a:lnSpc>
                <a:spcPts val="4415"/>
              </a:lnSpc>
            </a:pPr>
            <a:r>
              <a:rPr lang="en-US" sz="2412">
                <a:solidFill>
                  <a:srgbClr val="171A59"/>
                </a:solidFill>
                <a:latin typeface="Arimo Bold"/>
              </a:rPr>
              <a:t>Flow of Events </a:t>
            </a:r>
            <a:r>
              <a:rPr lang="en-US" sz="2412">
                <a:solidFill>
                  <a:srgbClr val="171A59"/>
                </a:solidFill>
                <a:latin typeface="Arimo"/>
              </a:rPr>
              <a:t>Користувач відкриває додаток “Vocalia”, після чого відкривається головна сторінка та користувач опиняється на неї.</a:t>
            </a:r>
          </a:p>
          <a:p>
            <a:pPr>
              <a:lnSpc>
                <a:spcPts val="4415"/>
              </a:lnSpc>
            </a:pPr>
            <a:r>
              <a:rPr lang="en-US" sz="2412">
                <a:solidFill>
                  <a:srgbClr val="171A59"/>
                </a:solidFill>
                <a:latin typeface="Arimo Bold"/>
              </a:rPr>
              <a:t>Extension </a:t>
            </a:r>
            <a:r>
              <a:rPr lang="en-US" sz="2412">
                <a:solidFill>
                  <a:srgbClr val="171A59"/>
                </a:solidFill>
                <a:latin typeface="Arimo"/>
              </a:rPr>
              <a:t>Відсутні.</a:t>
            </a:r>
          </a:p>
          <a:p>
            <a:pPr marL="0" lvl="0" indent="0" algn="l">
              <a:lnSpc>
                <a:spcPts val="4415"/>
              </a:lnSpc>
            </a:pPr>
            <a:r>
              <a:rPr lang="en-US" sz="2412">
                <a:solidFill>
                  <a:srgbClr val="171A59"/>
                </a:solidFill>
                <a:latin typeface="Arimo Bold"/>
              </a:rPr>
              <a:t>Post-Condition </a:t>
            </a:r>
            <a:r>
              <a:rPr lang="en-US" sz="2412">
                <a:solidFill>
                  <a:srgbClr val="171A59"/>
                </a:solidFill>
                <a:latin typeface="Arimo"/>
              </a:rPr>
              <a:t>Завантаження голосового асистенту та інших модулів</a:t>
            </a:r>
          </a:p>
        </p:txBody>
      </p:sp>
      <p:sp>
        <p:nvSpPr>
          <p:cNvPr id="15" name="TextBox 15"/>
          <p:cNvSpPr txBox="1"/>
          <p:nvPr/>
        </p:nvSpPr>
        <p:spPr>
          <a:xfrm>
            <a:off x="5201544" y="1525032"/>
            <a:ext cx="5641656" cy="423673"/>
          </a:xfrm>
          <a:prstGeom prst="rect">
            <a:avLst/>
          </a:prstGeom>
        </p:spPr>
        <p:txBody>
          <a:bodyPr lIns="0" tIns="0" rIns="0" bIns="0" rtlCol="0" anchor="t">
            <a:spAutoFit/>
          </a:bodyPr>
          <a:lstStyle/>
          <a:p>
            <a:pPr marL="0" lvl="0" indent="0">
              <a:lnSpc>
                <a:spcPts val="3111"/>
              </a:lnSpc>
              <a:spcBef>
                <a:spcPct val="0"/>
              </a:spcBef>
            </a:pPr>
            <a:r>
              <a:rPr lang="en-US" sz="2935">
                <a:solidFill>
                  <a:srgbClr val="171A59"/>
                </a:solidFill>
                <a:latin typeface="Arimo Bold"/>
              </a:rPr>
              <a:t>Варіант використання UC-01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9144000" y="288668"/>
            <a:ext cx="8721046" cy="9696313"/>
            <a:chOff x="0" y="0"/>
            <a:chExt cx="2296901" cy="2553761"/>
          </a:xfrm>
        </p:grpSpPr>
        <p:sp>
          <p:nvSpPr>
            <p:cNvPr id="9" name="Freeform 9"/>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422954" y="288668"/>
            <a:ext cx="8384267" cy="9696313"/>
            <a:chOff x="0" y="0"/>
            <a:chExt cx="2208202" cy="2553761"/>
          </a:xfrm>
        </p:grpSpPr>
        <p:sp>
          <p:nvSpPr>
            <p:cNvPr id="12" name="Freeform 12"/>
            <p:cNvSpPr/>
            <p:nvPr/>
          </p:nvSpPr>
          <p:spPr>
            <a:xfrm>
              <a:off x="0" y="0"/>
              <a:ext cx="2208202" cy="2553761"/>
            </a:xfrm>
            <a:custGeom>
              <a:avLst/>
              <a:gdLst/>
              <a:ahLst/>
              <a:cxnLst/>
              <a:rect l="l" t="t" r="r" b="b"/>
              <a:pathLst>
                <a:path w="2208202" h="2553761">
                  <a:moveTo>
                    <a:pt x="0" y="0"/>
                  </a:moveTo>
                  <a:lnTo>
                    <a:pt x="2208202" y="0"/>
                  </a:lnTo>
                  <a:lnTo>
                    <a:pt x="2208202"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3" name="TextBox 13"/>
            <p:cNvSpPr txBox="1"/>
            <p:nvPr/>
          </p:nvSpPr>
          <p:spPr>
            <a:xfrm>
              <a:off x="0" y="-19050"/>
              <a:ext cx="2208202"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725827" y="1210946"/>
            <a:ext cx="7778520" cy="770318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a:t>
            </a:r>
            <a:r>
              <a:rPr lang="en-US" sz="2412">
                <a:solidFill>
                  <a:srgbClr val="171A59"/>
                </a:solidFill>
                <a:latin typeface="Arimo"/>
              </a:rPr>
              <a:t> </a:t>
            </a:r>
            <a:r>
              <a:rPr lang="en-US" sz="2412">
                <a:solidFill>
                  <a:srgbClr val="171A59"/>
                </a:solidFill>
                <a:latin typeface="Arimo Bold"/>
              </a:rPr>
              <a:t>name </a:t>
            </a:r>
            <a:r>
              <a:rPr lang="en-US" sz="2412">
                <a:solidFill>
                  <a:srgbClr val="171A59"/>
                </a:solidFill>
                <a:latin typeface="Arimo"/>
              </a:rPr>
              <a:t>Вхід користувача на сторінку інструкцій;</a:t>
            </a:r>
          </a:p>
          <a:p>
            <a:pPr>
              <a:lnSpc>
                <a:spcPts val="4415"/>
              </a:lnSpc>
            </a:pPr>
            <a:r>
              <a:rPr lang="en-US" sz="2412">
                <a:solidFill>
                  <a:srgbClr val="171A59"/>
                </a:solidFill>
                <a:latin typeface="Arimo Bold"/>
              </a:rPr>
              <a:t>Use case</a:t>
            </a:r>
            <a:r>
              <a:rPr lang="en-US" sz="2412">
                <a:solidFill>
                  <a:srgbClr val="171A59"/>
                </a:solidFill>
                <a:latin typeface="Arimo"/>
              </a:rPr>
              <a:t> ID UC-02;</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сторінку інструкцій;</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сторінку інструкцій;</a:t>
            </a:r>
          </a:p>
          <a:p>
            <a:pPr>
              <a:lnSpc>
                <a:spcPts val="4415"/>
              </a:lnSpc>
            </a:pPr>
            <a:r>
              <a:rPr lang="en-US" sz="2412">
                <a:solidFill>
                  <a:srgbClr val="171A59"/>
                </a:solidFill>
                <a:latin typeface="Arimo Bold"/>
              </a:rPr>
              <a:t>Pre-conditions </a:t>
            </a:r>
            <a:r>
              <a:rPr lang="en-US" sz="2412">
                <a:solidFill>
                  <a:srgbClr val="171A59"/>
                </a:solidFill>
                <a:latin typeface="Arimo"/>
              </a:rPr>
              <a:t>Користувач успішно увійшов в додаток та знаходиться не на цій сторінці;</a:t>
            </a:r>
          </a:p>
          <a:p>
            <a:pPr>
              <a:lnSpc>
                <a:spcPts val="4415"/>
              </a:lnSpc>
            </a:pPr>
            <a:r>
              <a:rPr lang="en-US" sz="2412">
                <a:solidFill>
                  <a:srgbClr val="171A59"/>
                </a:solidFill>
                <a:latin typeface="Arimo Bold"/>
              </a:rPr>
              <a:t>Flow of Events </a:t>
            </a:r>
            <a:r>
              <a:rPr lang="en-US" sz="2412">
                <a:solidFill>
                  <a:srgbClr val="171A59"/>
                </a:solidFill>
                <a:latin typeface="Arimo"/>
              </a:rPr>
              <a:t>Користувач переходить на сторінку інструкцій;</a:t>
            </a:r>
          </a:p>
          <a:p>
            <a:pPr>
              <a:lnSpc>
                <a:spcPts val="4415"/>
              </a:lnSpc>
            </a:pPr>
            <a:r>
              <a:rPr lang="en-US" sz="2412">
                <a:solidFill>
                  <a:srgbClr val="171A59"/>
                </a:solidFill>
                <a:latin typeface="Arimo Bold"/>
              </a:rPr>
              <a:t>Extension </a:t>
            </a:r>
            <a:r>
              <a:rPr lang="en-US" sz="2412">
                <a:solidFill>
                  <a:srgbClr val="171A59"/>
                </a:solidFill>
                <a:latin typeface="Arimo"/>
              </a:rPr>
              <a:t>Відсутні;</a:t>
            </a:r>
          </a:p>
          <a:p>
            <a:pPr marL="0" lvl="0" indent="0" algn="l">
              <a:lnSpc>
                <a:spcPts val="4415"/>
              </a:lnSpc>
            </a:pPr>
            <a:r>
              <a:rPr lang="en-US" sz="2412">
                <a:solidFill>
                  <a:srgbClr val="171A59"/>
                </a:solidFill>
                <a:latin typeface="Arimo Bold"/>
              </a:rPr>
              <a:t>Post-Condition</a:t>
            </a:r>
            <a:r>
              <a:rPr lang="en-US" sz="2412">
                <a:solidFill>
                  <a:srgbClr val="171A59"/>
                </a:solidFill>
                <a:latin typeface="Arimo"/>
              </a:rPr>
              <a:t>Перехід на сторінку інструкцій.</a:t>
            </a:r>
          </a:p>
        </p:txBody>
      </p:sp>
      <p:sp>
        <p:nvSpPr>
          <p:cNvPr id="15" name="TextBox 15"/>
          <p:cNvSpPr txBox="1"/>
          <p:nvPr/>
        </p:nvSpPr>
        <p:spPr>
          <a:xfrm>
            <a:off x="9615263" y="1210946"/>
            <a:ext cx="7778520" cy="770318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 name </a:t>
            </a:r>
            <a:r>
              <a:rPr lang="en-US" sz="2412">
                <a:solidFill>
                  <a:srgbClr val="171A59"/>
                </a:solidFill>
                <a:latin typeface="Arimo"/>
              </a:rPr>
              <a:t>Вхід користувача на сторінку інструкцій;</a:t>
            </a:r>
          </a:p>
          <a:p>
            <a:pPr>
              <a:lnSpc>
                <a:spcPts val="4415"/>
              </a:lnSpc>
            </a:pPr>
            <a:r>
              <a:rPr lang="en-US" sz="2412">
                <a:solidFill>
                  <a:srgbClr val="171A59"/>
                </a:solidFill>
                <a:latin typeface="Arimo Bold"/>
              </a:rPr>
              <a:t>Use case ID</a:t>
            </a:r>
            <a:r>
              <a:rPr lang="en-US" sz="2412">
                <a:solidFill>
                  <a:srgbClr val="171A59"/>
                </a:solidFill>
                <a:latin typeface="Arimo"/>
              </a:rPr>
              <a:t> UC-03;</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сторінку інструкцій; </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сторінку інструкцій;</a:t>
            </a:r>
          </a:p>
          <a:p>
            <a:pPr>
              <a:lnSpc>
                <a:spcPts val="4415"/>
              </a:lnSpc>
            </a:pPr>
            <a:r>
              <a:rPr lang="en-US" sz="2412">
                <a:solidFill>
                  <a:srgbClr val="171A59"/>
                </a:solidFill>
                <a:latin typeface="Arimo Bold"/>
              </a:rPr>
              <a:t>Pre-conditions</a:t>
            </a:r>
            <a:r>
              <a:rPr lang="en-US" sz="2412">
                <a:solidFill>
                  <a:srgbClr val="171A59"/>
                </a:solidFill>
                <a:latin typeface="Arimo"/>
              </a:rPr>
              <a:t> Користувач успішно увійшов в додаток та знаходиться не на цій сторінці;</a:t>
            </a:r>
          </a:p>
          <a:p>
            <a:pPr>
              <a:lnSpc>
                <a:spcPts val="4415"/>
              </a:lnSpc>
            </a:pPr>
            <a:r>
              <a:rPr lang="en-US" sz="2412">
                <a:solidFill>
                  <a:srgbClr val="171A59"/>
                </a:solidFill>
                <a:latin typeface="Arimo Bold"/>
              </a:rPr>
              <a:t>Flow of Events</a:t>
            </a:r>
            <a:r>
              <a:rPr lang="en-US" sz="2412">
                <a:solidFill>
                  <a:srgbClr val="171A59"/>
                </a:solidFill>
                <a:latin typeface="Arimo"/>
              </a:rPr>
              <a:t> Користувач переходить на сторінку авторів;</a:t>
            </a:r>
          </a:p>
          <a:p>
            <a:pPr>
              <a:lnSpc>
                <a:spcPts val="4415"/>
              </a:lnSpc>
            </a:pPr>
            <a:r>
              <a:rPr lang="en-US" sz="2412">
                <a:solidFill>
                  <a:srgbClr val="171A59"/>
                </a:solidFill>
                <a:latin typeface="Arimo Bold"/>
              </a:rPr>
              <a:t>Extension</a:t>
            </a:r>
            <a:r>
              <a:rPr lang="en-US" sz="2412">
                <a:solidFill>
                  <a:srgbClr val="171A59"/>
                </a:solidFill>
                <a:latin typeface="Arimo"/>
              </a:rPr>
              <a:t> Відсутні;</a:t>
            </a:r>
          </a:p>
          <a:p>
            <a:pPr marL="0" lvl="0" indent="0" algn="l">
              <a:lnSpc>
                <a:spcPts val="4415"/>
              </a:lnSpc>
            </a:pPr>
            <a:r>
              <a:rPr lang="en-US" sz="2412">
                <a:solidFill>
                  <a:srgbClr val="171A59"/>
                </a:solidFill>
                <a:latin typeface="Arimo Bold"/>
              </a:rPr>
              <a:t>Post-Condition</a:t>
            </a:r>
            <a:r>
              <a:rPr lang="en-US" sz="2412">
                <a:solidFill>
                  <a:srgbClr val="171A59"/>
                </a:solidFill>
                <a:latin typeface="Arimo"/>
              </a:rPr>
              <a:t> Перехід на сторінку авторів.</a:t>
            </a:r>
          </a:p>
        </p:txBody>
      </p:sp>
      <p:sp>
        <p:nvSpPr>
          <p:cNvPr id="16" name="TextBox 16"/>
          <p:cNvSpPr txBox="1"/>
          <p:nvPr/>
        </p:nvSpPr>
        <p:spPr>
          <a:xfrm>
            <a:off x="725827"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UC-02</a:t>
            </a:r>
          </a:p>
        </p:txBody>
      </p:sp>
      <p:sp>
        <p:nvSpPr>
          <p:cNvPr id="17" name="TextBox 17"/>
          <p:cNvSpPr txBox="1"/>
          <p:nvPr/>
        </p:nvSpPr>
        <p:spPr>
          <a:xfrm>
            <a:off x="9500624"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ADFDF"/>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9144000" y="288668"/>
            <a:ext cx="8721046" cy="9696313"/>
            <a:chOff x="0" y="0"/>
            <a:chExt cx="2296901" cy="2553761"/>
          </a:xfrm>
        </p:grpSpPr>
        <p:sp>
          <p:nvSpPr>
            <p:cNvPr id="9" name="Freeform 9"/>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2C2F6F"/>
              </a:solidFill>
              <a:prstDash val="solid"/>
              <a:miter/>
            </a:ln>
          </p:spPr>
          <p:txBody>
            <a:bodyPr/>
            <a:lstStyle/>
            <a:p>
              <a:endParaRPr lang="en-GB"/>
            </a:p>
          </p:txBody>
        </p:sp>
        <p:sp>
          <p:nvSpPr>
            <p:cNvPr id="10" name="TextBox 10"/>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422954" y="288668"/>
            <a:ext cx="8384267" cy="9696313"/>
            <a:chOff x="0" y="0"/>
            <a:chExt cx="2208202" cy="2553761"/>
          </a:xfrm>
        </p:grpSpPr>
        <p:sp>
          <p:nvSpPr>
            <p:cNvPr id="12" name="Freeform 12"/>
            <p:cNvSpPr/>
            <p:nvPr/>
          </p:nvSpPr>
          <p:spPr>
            <a:xfrm>
              <a:off x="0" y="0"/>
              <a:ext cx="2208202" cy="2553761"/>
            </a:xfrm>
            <a:custGeom>
              <a:avLst/>
              <a:gdLst/>
              <a:ahLst/>
              <a:cxnLst/>
              <a:rect l="l" t="t" r="r" b="b"/>
              <a:pathLst>
                <a:path w="2208202" h="2553761">
                  <a:moveTo>
                    <a:pt x="0" y="0"/>
                  </a:moveTo>
                  <a:lnTo>
                    <a:pt x="2208202" y="0"/>
                  </a:lnTo>
                  <a:lnTo>
                    <a:pt x="2208202" y="2553761"/>
                  </a:lnTo>
                  <a:lnTo>
                    <a:pt x="0" y="2553761"/>
                  </a:lnTo>
                  <a:close/>
                </a:path>
              </a:pathLst>
            </a:custGeom>
            <a:solidFill>
              <a:srgbClr val="FEFAF1"/>
            </a:solidFill>
            <a:ln w="38100" cap="sq">
              <a:solidFill>
                <a:srgbClr val="2C2F6F"/>
              </a:solidFill>
              <a:prstDash val="solid"/>
              <a:miter/>
            </a:ln>
          </p:spPr>
          <p:txBody>
            <a:bodyPr/>
            <a:lstStyle/>
            <a:p>
              <a:endParaRPr lang="en-GB"/>
            </a:p>
          </p:txBody>
        </p:sp>
        <p:sp>
          <p:nvSpPr>
            <p:cNvPr id="13" name="TextBox 13"/>
            <p:cNvSpPr txBox="1"/>
            <p:nvPr/>
          </p:nvSpPr>
          <p:spPr>
            <a:xfrm>
              <a:off x="0" y="-19050"/>
              <a:ext cx="2208202"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725827" y="1210946"/>
            <a:ext cx="7778520" cy="825563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a:t>
            </a:r>
            <a:r>
              <a:rPr lang="en-US" sz="2412">
                <a:solidFill>
                  <a:srgbClr val="171A59"/>
                </a:solidFill>
                <a:latin typeface="Arimo"/>
              </a:rPr>
              <a:t> </a:t>
            </a:r>
            <a:r>
              <a:rPr lang="en-US" sz="2412">
                <a:solidFill>
                  <a:srgbClr val="171A59"/>
                </a:solidFill>
                <a:latin typeface="Arimo Bold"/>
              </a:rPr>
              <a:t>name </a:t>
            </a:r>
            <a:r>
              <a:rPr lang="en-US" sz="2412">
                <a:solidFill>
                  <a:srgbClr val="171A59"/>
                </a:solidFill>
                <a:latin typeface="Arimo"/>
              </a:rPr>
              <a:t>Вхід користувача на сторінку майбутнього використання;</a:t>
            </a:r>
          </a:p>
          <a:p>
            <a:pPr>
              <a:lnSpc>
                <a:spcPts val="4415"/>
              </a:lnSpc>
            </a:pPr>
            <a:r>
              <a:rPr lang="en-US" sz="2412">
                <a:solidFill>
                  <a:srgbClr val="171A59"/>
                </a:solidFill>
                <a:latin typeface="Arimo Bold"/>
              </a:rPr>
              <a:t>Use case</a:t>
            </a:r>
            <a:r>
              <a:rPr lang="en-US" sz="2412">
                <a:solidFill>
                  <a:srgbClr val="171A59"/>
                </a:solidFill>
                <a:latin typeface="Arimo"/>
              </a:rPr>
              <a:t> ID UC-04;</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сторінку майбутнього використання;</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сторінку майбутнього використання;</a:t>
            </a:r>
          </a:p>
          <a:p>
            <a:pPr>
              <a:lnSpc>
                <a:spcPts val="4415"/>
              </a:lnSpc>
            </a:pPr>
            <a:r>
              <a:rPr lang="en-US" sz="2412">
                <a:solidFill>
                  <a:srgbClr val="171A59"/>
                </a:solidFill>
                <a:latin typeface="Arimo Bold"/>
              </a:rPr>
              <a:t>Pre-conditions </a:t>
            </a:r>
            <a:r>
              <a:rPr lang="en-US" sz="2412">
                <a:solidFill>
                  <a:srgbClr val="171A59"/>
                </a:solidFill>
                <a:latin typeface="Arimo"/>
              </a:rPr>
              <a:t>Користувач успішно увійшов в додаток та знаходиться не на цій сторінці;</a:t>
            </a:r>
          </a:p>
          <a:p>
            <a:pPr>
              <a:lnSpc>
                <a:spcPts val="4415"/>
              </a:lnSpc>
            </a:pPr>
            <a:r>
              <a:rPr lang="en-US" sz="2412">
                <a:solidFill>
                  <a:srgbClr val="171A59"/>
                </a:solidFill>
                <a:latin typeface="Arimo Bold"/>
              </a:rPr>
              <a:t>Flow of Events </a:t>
            </a:r>
            <a:r>
              <a:rPr lang="en-US" sz="2412">
                <a:solidFill>
                  <a:srgbClr val="171A59"/>
                </a:solidFill>
                <a:latin typeface="Arimo"/>
              </a:rPr>
              <a:t>Користувач переходить на сторінку майбутнього використання;</a:t>
            </a:r>
          </a:p>
          <a:p>
            <a:pPr>
              <a:lnSpc>
                <a:spcPts val="4415"/>
              </a:lnSpc>
            </a:pPr>
            <a:r>
              <a:rPr lang="en-US" sz="2412">
                <a:solidFill>
                  <a:srgbClr val="171A59"/>
                </a:solidFill>
                <a:latin typeface="Arimo Bold"/>
              </a:rPr>
              <a:t>Extension </a:t>
            </a:r>
            <a:r>
              <a:rPr lang="en-US" sz="2412">
                <a:solidFill>
                  <a:srgbClr val="171A59"/>
                </a:solidFill>
                <a:latin typeface="Arimo"/>
              </a:rPr>
              <a:t>Відсутні;</a:t>
            </a:r>
          </a:p>
          <a:p>
            <a:pPr marL="0" lvl="0" indent="0" algn="l">
              <a:lnSpc>
                <a:spcPts val="4415"/>
              </a:lnSpc>
            </a:pPr>
            <a:r>
              <a:rPr lang="en-US" sz="2412">
                <a:solidFill>
                  <a:srgbClr val="171A59"/>
                </a:solidFill>
                <a:latin typeface="Arimo Bold"/>
              </a:rPr>
              <a:t>Post-Condition </a:t>
            </a:r>
            <a:r>
              <a:rPr lang="en-US" sz="2412">
                <a:solidFill>
                  <a:srgbClr val="171A59"/>
                </a:solidFill>
                <a:latin typeface="Arimo"/>
              </a:rPr>
              <a:t>Перехід на сторінку майбутнього використання.</a:t>
            </a:r>
          </a:p>
        </p:txBody>
      </p:sp>
      <p:sp>
        <p:nvSpPr>
          <p:cNvPr id="15" name="TextBox 15"/>
          <p:cNvSpPr txBox="1"/>
          <p:nvPr/>
        </p:nvSpPr>
        <p:spPr>
          <a:xfrm>
            <a:off x="9615263" y="1210946"/>
            <a:ext cx="7778520" cy="659828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 name </a:t>
            </a:r>
            <a:r>
              <a:rPr lang="en-US" sz="2412">
                <a:solidFill>
                  <a:srgbClr val="171A59"/>
                </a:solidFill>
                <a:latin typeface="Arimo"/>
              </a:rPr>
              <a:t>Вхід користувача на сторінку ліцензій;</a:t>
            </a:r>
          </a:p>
          <a:p>
            <a:pPr>
              <a:lnSpc>
                <a:spcPts val="4415"/>
              </a:lnSpc>
            </a:pPr>
            <a:r>
              <a:rPr lang="en-US" sz="2412">
                <a:solidFill>
                  <a:srgbClr val="171A59"/>
                </a:solidFill>
                <a:latin typeface="Arimo Bold"/>
              </a:rPr>
              <a:t>Use case ID</a:t>
            </a:r>
            <a:r>
              <a:rPr lang="en-US" sz="2412">
                <a:solidFill>
                  <a:srgbClr val="171A59"/>
                </a:solidFill>
                <a:latin typeface="Arimo"/>
              </a:rPr>
              <a:t> UC-05;</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сторінку ліцензій; </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сторінку ліцензій;</a:t>
            </a:r>
          </a:p>
          <a:p>
            <a:pPr>
              <a:lnSpc>
                <a:spcPts val="4415"/>
              </a:lnSpc>
            </a:pPr>
            <a:r>
              <a:rPr lang="en-US" sz="2412">
                <a:solidFill>
                  <a:srgbClr val="171A59"/>
                </a:solidFill>
                <a:latin typeface="Arimo Bold"/>
              </a:rPr>
              <a:t>Pre-conditions</a:t>
            </a:r>
            <a:r>
              <a:rPr lang="en-US" sz="2412">
                <a:solidFill>
                  <a:srgbClr val="171A59"/>
                </a:solidFill>
                <a:latin typeface="Arimo"/>
              </a:rPr>
              <a:t> Користувач успішно увійшов в додаток та знаходиться не на цій сторінці;</a:t>
            </a:r>
          </a:p>
          <a:p>
            <a:pPr>
              <a:lnSpc>
                <a:spcPts val="4415"/>
              </a:lnSpc>
            </a:pPr>
            <a:r>
              <a:rPr lang="en-US" sz="2412">
                <a:solidFill>
                  <a:srgbClr val="171A59"/>
                </a:solidFill>
                <a:latin typeface="Arimo Bold"/>
              </a:rPr>
              <a:t>Flow of Events</a:t>
            </a:r>
            <a:r>
              <a:rPr lang="en-US" sz="2412">
                <a:solidFill>
                  <a:srgbClr val="171A59"/>
                </a:solidFill>
                <a:latin typeface="Arimo"/>
              </a:rPr>
              <a:t> Користувач переходить на сторінку ліцензій;</a:t>
            </a:r>
          </a:p>
          <a:p>
            <a:pPr>
              <a:lnSpc>
                <a:spcPts val="4415"/>
              </a:lnSpc>
            </a:pPr>
            <a:r>
              <a:rPr lang="en-US" sz="2412">
                <a:solidFill>
                  <a:srgbClr val="171A59"/>
                </a:solidFill>
                <a:latin typeface="Arimo Bold"/>
              </a:rPr>
              <a:t>Extension</a:t>
            </a:r>
            <a:r>
              <a:rPr lang="en-US" sz="2412">
                <a:solidFill>
                  <a:srgbClr val="171A59"/>
                </a:solidFill>
                <a:latin typeface="Arimo"/>
              </a:rPr>
              <a:t> Відсутні;</a:t>
            </a:r>
          </a:p>
          <a:p>
            <a:pPr marL="0" lvl="0" indent="0" algn="l">
              <a:lnSpc>
                <a:spcPts val="4415"/>
              </a:lnSpc>
            </a:pPr>
            <a:r>
              <a:rPr lang="en-US" sz="2412">
                <a:solidFill>
                  <a:srgbClr val="171A59"/>
                </a:solidFill>
                <a:latin typeface="Arimo Bold"/>
              </a:rPr>
              <a:t>Post-Condition</a:t>
            </a:r>
            <a:r>
              <a:rPr lang="en-US" sz="2412">
                <a:solidFill>
                  <a:srgbClr val="171A59"/>
                </a:solidFill>
                <a:latin typeface="Arimo"/>
              </a:rPr>
              <a:t> Перехід на сторінку ліцензів.</a:t>
            </a:r>
          </a:p>
        </p:txBody>
      </p:sp>
      <p:sp>
        <p:nvSpPr>
          <p:cNvPr id="16" name="TextBox 16"/>
          <p:cNvSpPr txBox="1"/>
          <p:nvPr/>
        </p:nvSpPr>
        <p:spPr>
          <a:xfrm>
            <a:off x="725827"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UC-04</a:t>
            </a:r>
          </a:p>
        </p:txBody>
      </p:sp>
      <p:sp>
        <p:nvSpPr>
          <p:cNvPr id="17" name="TextBox 17"/>
          <p:cNvSpPr txBox="1"/>
          <p:nvPr/>
        </p:nvSpPr>
        <p:spPr>
          <a:xfrm>
            <a:off x="9500624"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UC-05</a:t>
            </a:r>
          </a:p>
        </p:txBody>
      </p:sp>
      <p:sp>
        <p:nvSpPr>
          <p:cNvPr id="18" name="Freeform 18"/>
          <p:cNvSpPr/>
          <p:nvPr/>
        </p:nvSpPr>
        <p:spPr>
          <a:xfrm flipH="1">
            <a:off x="14304209" y="8133079"/>
            <a:ext cx="5087513" cy="4375261"/>
          </a:xfrm>
          <a:custGeom>
            <a:avLst/>
            <a:gdLst/>
            <a:ahLst/>
            <a:cxnLst/>
            <a:rect l="l" t="t" r="r" b="b"/>
            <a:pathLst>
              <a:path w="5087513" h="4375261">
                <a:moveTo>
                  <a:pt x="5087513" y="0"/>
                </a:moveTo>
                <a:lnTo>
                  <a:pt x="0" y="0"/>
                </a:lnTo>
                <a:lnTo>
                  <a:pt x="0" y="4375261"/>
                </a:lnTo>
                <a:lnTo>
                  <a:pt x="5087513" y="4375261"/>
                </a:lnTo>
                <a:lnTo>
                  <a:pt x="508751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775888" y="3433869"/>
            <a:ext cx="8390975" cy="811495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3996440" y="3873892"/>
            <a:ext cx="10050281" cy="9719679"/>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500855" y="-2196318"/>
            <a:ext cx="5821689" cy="5630186"/>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225816" y="-1924190"/>
            <a:ext cx="6106658" cy="5905781"/>
            <a:chOff x="0" y="0"/>
            <a:chExt cx="840446" cy="812800"/>
          </a:xfrm>
        </p:grpSpPr>
        <p:sp>
          <p:nvSpPr>
            <p:cNvPr id="12" name="Freeform 12"/>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13" name="TextBox 13"/>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9144000" y="288668"/>
            <a:ext cx="8721046" cy="9696313"/>
            <a:chOff x="0" y="0"/>
            <a:chExt cx="2296901" cy="2553761"/>
          </a:xfrm>
        </p:grpSpPr>
        <p:sp>
          <p:nvSpPr>
            <p:cNvPr id="15" name="Freeform 15"/>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6" name="TextBox 16"/>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7" name="Group 17"/>
          <p:cNvGrpSpPr/>
          <p:nvPr/>
        </p:nvGrpSpPr>
        <p:grpSpPr>
          <a:xfrm>
            <a:off x="422954" y="288668"/>
            <a:ext cx="8721046" cy="9696313"/>
            <a:chOff x="0" y="0"/>
            <a:chExt cx="2296901" cy="2553761"/>
          </a:xfrm>
        </p:grpSpPr>
        <p:sp>
          <p:nvSpPr>
            <p:cNvPr id="18" name="Freeform 18"/>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9" name="TextBox 19"/>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0" name="TextBox 20"/>
          <p:cNvSpPr txBox="1"/>
          <p:nvPr/>
        </p:nvSpPr>
        <p:spPr>
          <a:xfrm>
            <a:off x="725827" y="1287146"/>
            <a:ext cx="8144253" cy="8223400"/>
          </a:xfrm>
          <a:prstGeom prst="rect">
            <a:avLst/>
          </a:prstGeom>
        </p:spPr>
        <p:txBody>
          <a:bodyPr lIns="0" tIns="0" rIns="0" bIns="0" rtlCol="0" anchor="t">
            <a:spAutoFit/>
          </a:bodyPr>
          <a:lstStyle/>
          <a:p>
            <a:pPr>
              <a:lnSpc>
                <a:spcPts val="3619"/>
              </a:lnSpc>
            </a:pPr>
            <a:r>
              <a:rPr lang="en-US" sz="2412">
                <a:solidFill>
                  <a:srgbClr val="171A59"/>
                </a:solidFill>
                <a:latin typeface="Arimo Bold"/>
              </a:rPr>
              <a:t>Use case</a:t>
            </a:r>
            <a:r>
              <a:rPr lang="en-US" sz="2412">
                <a:solidFill>
                  <a:srgbClr val="171A59"/>
                </a:solidFill>
                <a:latin typeface="Arimo"/>
              </a:rPr>
              <a:t> </a:t>
            </a:r>
            <a:r>
              <a:rPr lang="en-US" sz="2412">
                <a:solidFill>
                  <a:srgbClr val="171A59"/>
                </a:solidFill>
                <a:latin typeface="Arimo Bold"/>
              </a:rPr>
              <a:t>name </a:t>
            </a:r>
            <a:r>
              <a:rPr lang="en-US" sz="2412">
                <a:solidFill>
                  <a:srgbClr val="171A59"/>
                </a:solidFill>
                <a:latin typeface="Arimo"/>
              </a:rPr>
              <a:t>Пошук потрібної інформації ручним пошуком;</a:t>
            </a:r>
          </a:p>
          <a:p>
            <a:pPr>
              <a:lnSpc>
                <a:spcPts val="3619"/>
              </a:lnSpc>
            </a:pPr>
            <a:r>
              <a:rPr lang="en-US" sz="2412">
                <a:solidFill>
                  <a:srgbClr val="171A59"/>
                </a:solidFill>
                <a:latin typeface="Arimo Bold"/>
              </a:rPr>
              <a:t>Use case</a:t>
            </a:r>
            <a:r>
              <a:rPr lang="en-US" sz="2412">
                <a:solidFill>
                  <a:srgbClr val="171A59"/>
                </a:solidFill>
                <a:latin typeface="Arimo"/>
              </a:rPr>
              <a:t> ID UC-06;</a:t>
            </a:r>
          </a:p>
          <a:p>
            <a:pPr>
              <a:lnSpc>
                <a:spcPts val="3619"/>
              </a:lnSpc>
            </a:pPr>
            <a:r>
              <a:rPr lang="en-US" sz="2412">
                <a:solidFill>
                  <a:srgbClr val="171A59"/>
                </a:solidFill>
                <a:latin typeface="Arimo Bold"/>
              </a:rPr>
              <a:t>Goals </a:t>
            </a:r>
            <a:r>
              <a:rPr lang="en-US" sz="2412">
                <a:solidFill>
                  <a:srgbClr val="171A59"/>
                </a:solidFill>
                <a:latin typeface="Arimo"/>
              </a:rPr>
              <a:t>Успішне знаходження потрібної інформації ручним пошуком;</a:t>
            </a:r>
          </a:p>
          <a:p>
            <a:pPr>
              <a:lnSpc>
                <a:spcPts val="3619"/>
              </a:lnSpc>
            </a:pPr>
            <a:r>
              <a:rPr lang="en-US" sz="2412">
                <a:solidFill>
                  <a:srgbClr val="171A59"/>
                </a:solidFill>
                <a:latin typeface="Arimo Bold"/>
              </a:rPr>
              <a:t>Actors </a:t>
            </a:r>
            <a:r>
              <a:rPr lang="en-US" sz="2412">
                <a:solidFill>
                  <a:srgbClr val="171A59"/>
                </a:solidFill>
                <a:latin typeface="Arimo"/>
              </a:rPr>
              <a:t>Користувач;</a:t>
            </a:r>
          </a:p>
          <a:p>
            <a:pPr>
              <a:lnSpc>
                <a:spcPts val="3619"/>
              </a:lnSpc>
            </a:pPr>
            <a:r>
              <a:rPr lang="en-US" sz="2412">
                <a:solidFill>
                  <a:srgbClr val="171A59"/>
                </a:solidFill>
                <a:latin typeface="Arimo Bold"/>
              </a:rPr>
              <a:t>Trigger </a:t>
            </a:r>
            <a:r>
              <a:rPr lang="en-US" sz="2412">
                <a:solidFill>
                  <a:srgbClr val="171A59"/>
                </a:solidFill>
                <a:latin typeface="Arimo"/>
              </a:rPr>
              <a:t>Користувач бажає знайти потрібну інформацію ручним пошуком;</a:t>
            </a:r>
          </a:p>
          <a:p>
            <a:pPr>
              <a:lnSpc>
                <a:spcPts val="3619"/>
              </a:lnSpc>
            </a:pPr>
            <a:r>
              <a:rPr lang="en-US" sz="2412">
                <a:solidFill>
                  <a:srgbClr val="171A59"/>
                </a:solidFill>
                <a:latin typeface="Arimo Bold"/>
              </a:rPr>
              <a:t>Pre-conditions </a:t>
            </a:r>
            <a:r>
              <a:rPr lang="en-US" sz="2412">
                <a:solidFill>
                  <a:srgbClr val="171A59"/>
                </a:solidFill>
                <a:latin typeface="Arimo"/>
              </a:rPr>
              <a:t>Користувач успішно увійшов в додаток та знаходиться на головній сторінці;</a:t>
            </a:r>
          </a:p>
          <a:p>
            <a:pPr>
              <a:lnSpc>
                <a:spcPts val="3619"/>
              </a:lnSpc>
            </a:pPr>
            <a:r>
              <a:rPr lang="en-US" sz="2412">
                <a:solidFill>
                  <a:srgbClr val="171A59"/>
                </a:solidFill>
                <a:latin typeface="Arimo Bold"/>
              </a:rPr>
              <a:t>Flow of Events </a:t>
            </a:r>
            <a:r>
              <a:rPr lang="en-US" sz="2412">
                <a:solidFill>
                  <a:srgbClr val="171A59"/>
                </a:solidFill>
                <a:latin typeface="Arimo"/>
              </a:rPr>
              <a:t>Користувач вводить потрібний запит в поле для пошуку. Натискає клавішу &lt;ENTER&gt; або іконку пошуку. Чекає відповіді ГП;</a:t>
            </a:r>
          </a:p>
          <a:p>
            <a:pPr>
              <a:lnSpc>
                <a:spcPts val="3619"/>
              </a:lnSpc>
            </a:pPr>
            <a:r>
              <a:rPr lang="en-US" sz="2412">
                <a:solidFill>
                  <a:srgbClr val="171A59"/>
                </a:solidFill>
                <a:latin typeface="Arimo Bold"/>
              </a:rPr>
              <a:t>Extension </a:t>
            </a:r>
            <a:r>
              <a:rPr lang="en-US" sz="2412">
                <a:solidFill>
                  <a:srgbClr val="171A59"/>
                </a:solidFill>
                <a:latin typeface="Arimo"/>
              </a:rPr>
              <a:t>У разі відсутності доступу в інтернет, пошук буде заблоковано та написано відповідне повідомлення про це;</a:t>
            </a:r>
          </a:p>
          <a:p>
            <a:pPr marL="0" lvl="0" indent="0" algn="l">
              <a:lnSpc>
                <a:spcPts val="3619"/>
              </a:lnSpc>
            </a:pPr>
            <a:r>
              <a:rPr lang="en-US" sz="2412">
                <a:solidFill>
                  <a:srgbClr val="171A59"/>
                </a:solidFill>
                <a:latin typeface="Arimo Bold"/>
              </a:rPr>
              <a:t>Post-Condition </a:t>
            </a:r>
            <a:r>
              <a:rPr lang="en-US" sz="2412">
                <a:solidFill>
                  <a:srgbClr val="171A59"/>
                </a:solidFill>
                <a:latin typeface="Arimo"/>
              </a:rPr>
              <a:t>Створення відповіді на запит користувача. Її озвучення голосом.</a:t>
            </a:r>
          </a:p>
        </p:txBody>
      </p:sp>
      <p:sp>
        <p:nvSpPr>
          <p:cNvPr id="21" name="TextBox 21"/>
          <p:cNvSpPr txBox="1"/>
          <p:nvPr/>
        </p:nvSpPr>
        <p:spPr>
          <a:xfrm>
            <a:off x="725827"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UC-06</a:t>
            </a:r>
          </a:p>
        </p:txBody>
      </p:sp>
      <p:sp>
        <p:nvSpPr>
          <p:cNvPr id="22" name="TextBox 22"/>
          <p:cNvSpPr txBox="1"/>
          <p:nvPr/>
        </p:nvSpPr>
        <p:spPr>
          <a:xfrm>
            <a:off x="9500624"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UC-07</a:t>
            </a:r>
          </a:p>
        </p:txBody>
      </p:sp>
      <p:sp>
        <p:nvSpPr>
          <p:cNvPr id="23" name="TextBox 23"/>
          <p:cNvSpPr txBox="1"/>
          <p:nvPr/>
        </p:nvSpPr>
        <p:spPr>
          <a:xfrm>
            <a:off x="9432397" y="1287146"/>
            <a:ext cx="8144253" cy="8223400"/>
          </a:xfrm>
          <a:prstGeom prst="rect">
            <a:avLst/>
          </a:prstGeom>
        </p:spPr>
        <p:txBody>
          <a:bodyPr lIns="0" tIns="0" rIns="0" bIns="0" rtlCol="0" anchor="t">
            <a:spAutoFit/>
          </a:bodyPr>
          <a:lstStyle/>
          <a:p>
            <a:pPr>
              <a:lnSpc>
                <a:spcPts val="3619"/>
              </a:lnSpc>
            </a:pPr>
            <a:r>
              <a:rPr lang="en-US" sz="2412">
                <a:solidFill>
                  <a:srgbClr val="171A59"/>
                </a:solidFill>
                <a:latin typeface="Arimo Bold"/>
              </a:rPr>
              <a:t>Use case</a:t>
            </a:r>
            <a:r>
              <a:rPr lang="en-US" sz="2412">
                <a:solidFill>
                  <a:srgbClr val="171A59"/>
                </a:solidFill>
                <a:latin typeface="Arimo"/>
              </a:rPr>
              <a:t> </a:t>
            </a:r>
            <a:r>
              <a:rPr lang="en-US" sz="2412">
                <a:solidFill>
                  <a:srgbClr val="171A59"/>
                </a:solidFill>
                <a:latin typeface="Arimo Bold"/>
              </a:rPr>
              <a:t>name </a:t>
            </a:r>
            <a:r>
              <a:rPr lang="en-US" sz="2412">
                <a:solidFill>
                  <a:srgbClr val="171A59"/>
                </a:solidFill>
                <a:latin typeface="Arimo"/>
              </a:rPr>
              <a:t>Пошук потрібної інформації голосовим пошуком;</a:t>
            </a:r>
          </a:p>
          <a:p>
            <a:pPr>
              <a:lnSpc>
                <a:spcPts val="3619"/>
              </a:lnSpc>
            </a:pPr>
            <a:r>
              <a:rPr lang="en-US" sz="2412">
                <a:solidFill>
                  <a:srgbClr val="171A59"/>
                </a:solidFill>
                <a:latin typeface="Arimo Bold"/>
              </a:rPr>
              <a:t>Use case</a:t>
            </a:r>
            <a:r>
              <a:rPr lang="en-US" sz="2412">
                <a:solidFill>
                  <a:srgbClr val="171A59"/>
                </a:solidFill>
                <a:latin typeface="Arimo"/>
              </a:rPr>
              <a:t> ID UC-07;</a:t>
            </a:r>
          </a:p>
          <a:p>
            <a:pPr>
              <a:lnSpc>
                <a:spcPts val="3619"/>
              </a:lnSpc>
            </a:pPr>
            <a:r>
              <a:rPr lang="en-US" sz="2412">
                <a:solidFill>
                  <a:srgbClr val="171A59"/>
                </a:solidFill>
                <a:latin typeface="Arimo Bold"/>
              </a:rPr>
              <a:t>Goals </a:t>
            </a:r>
            <a:r>
              <a:rPr lang="en-US" sz="2412">
                <a:solidFill>
                  <a:srgbClr val="171A59"/>
                </a:solidFill>
                <a:latin typeface="Arimo"/>
              </a:rPr>
              <a:t>Успішне знаходження потрібної інформації голосовим пошуком;</a:t>
            </a:r>
          </a:p>
          <a:p>
            <a:pPr>
              <a:lnSpc>
                <a:spcPts val="3619"/>
              </a:lnSpc>
            </a:pPr>
            <a:r>
              <a:rPr lang="en-US" sz="2412">
                <a:solidFill>
                  <a:srgbClr val="171A59"/>
                </a:solidFill>
                <a:latin typeface="Arimo Bold"/>
              </a:rPr>
              <a:t>Actors </a:t>
            </a:r>
            <a:r>
              <a:rPr lang="en-US" sz="2412">
                <a:solidFill>
                  <a:srgbClr val="171A59"/>
                </a:solidFill>
                <a:latin typeface="Arimo"/>
              </a:rPr>
              <a:t>Користувач;</a:t>
            </a:r>
          </a:p>
          <a:p>
            <a:pPr>
              <a:lnSpc>
                <a:spcPts val="3619"/>
              </a:lnSpc>
            </a:pPr>
            <a:r>
              <a:rPr lang="en-US" sz="2412">
                <a:solidFill>
                  <a:srgbClr val="171A59"/>
                </a:solidFill>
                <a:latin typeface="Arimo Bold"/>
              </a:rPr>
              <a:t>Trigger </a:t>
            </a:r>
            <a:r>
              <a:rPr lang="en-US" sz="2412">
                <a:solidFill>
                  <a:srgbClr val="171A59"/>
                </a:solidFill>
                <a:latin typeface="Arimo"/>
              </a:rPr>
              <a:t>Користувач бажає знайти потрібну інформацію голосовим пошуком;</a:t>
            </a:r>
          </a:p>
          <a:p>
            <a:pPr>
              <a:lnSpc>
                <a:spcPts val="3619"/>
              </a:lnSpc>
            </a:pPr>
            <a:r>
              <a:rPr lang="en-US" sz="2412">
                <a:solidFill>
                  <a:srgbClr val="171A59"/>
                </a:solidFill>
                <a:latin typeface="Arimo Bold"/>
              </a:rPr>
              <a:t>Pre-conditions </a:t>
            </a:r>
            <a:r>
              <a:rPr lang="en-US" sz="2412">
                <a:solidFill>
                  <a:srgbClr val="171A59"/>
                </a:solidFill>
                <a:latin typeface="Arimo"/>
              </a:rPr>
              <a:t>Користувач успішно увійшов в додаток та знаходиться на головній сторінці;</a:t>
            </a:r>
          </a:p>
          <a:p>
            <a:pPr>
              <a:lnSpc>
                <a:spcPts val="3619"/>
              </a:lnSpc>
            </a:pPr>
            <a:r>
              <a:rPr lang="en-US" sz="2412">
                <a:solidFill>
                  <a:srgbClr val="171A59"/>
                </a:solidFill>
                <a:latin typeface="Arimo Bold"/>
              </a:rPr>
              <a:t>Flow of Events </a:t>
            </a:r>
            <a:r>
              <a:rPr lang="en-US" sz="2412">
                <a:solidFill>
                  <a:srgbClr val="171A59"/>
                </a:solidFill>
                <a:latin typeface="Arimo"/>
              </a:rPr>
              <a:t>Користувач натискає на іконку голосового пошуку. Вводить потрібний запит голосом. Чекає відповіді ГП;</a:t>
            </a:r>
          </a:p>
          <a:p>
            <a:pPr>
              <a:lnSpc>
                <a:spcPts val="3619"/>
              </a:lnSpc>
            </a:pPr>
            <a:r>
              <a:rPr lang="en-US" sz="2412">
                <a:solidFill>
                  <a:srgbClr val="171A59"/>
                </a:solidFill>
                <a:latin typeface="Arimo Bold"/>
              </a:rPr>
              <a:t>Extension </a:t>
            </a:r>
            <a:r>
              <a:rPr lang="en-US" sz="2412">
                <a:solidFill>
                  <a:srgbClr val="171A59"/>
                </a:solidFill>
                <a:latin typeface="Arimo"/>
              </a:rPr>
              <a:t>У разі відсутності доступу в інтернет, пошук буде заблоковано та написано відповідне повідомлення про це;</a:t>
            </a:r>
          </a:p>
          <a:p>
            <a:pPr marL="0" lvl="0" indent="0" algn="l">
              <a:lnSpc>
                <a:spcPts val="3619"/>
              </a:lnSpc>
            </a:pPr>
            <a:r>
              <a:rPr lang="en-US" sz="2412">
                <a:solidFill>
                  <a:srgbClr val="171A59"/>
                </a:solidFill>
                <a:latin typeface="Arimo Bold"/>
              </a:rPr>
              <a:t>Post-Condition </a:t>
            </a:r>
            <a:r>
              <a:rPr lang="en-US" sz="2412">
                <a:solidFill>
                  <a:srgbClr val="171A59"/>
                </a:solidFill>
                <a:latin typeface="Arimo"/>
              </a:rPr>
              <a:t>Створення відповіді на запит користувача. Її озвучення голосом.</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601107" y="288668"/>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1028700" y="1963697"/>
            <a:ext cx="6102996" cy="3836360"/>
            <a:chOff x="0" y="0"/>
            <a:chExt cx="18981265" cy="11931675"/>
          </a:xfrm>
        </p:grpSpPr>
        <p:sp>
          <p:nvSpPr>
            <p:cNvPr id="12" name="Freeform 12"/>
            <p:cNvSpPr/>
            <p:nvPr/>
          </p:nvSpPr>
          <p:spPr>
            <a:xfrm>
              <a:off x="304800" y="304800"/>
              <a:ext cx="18676466" cy="11626875"/>
            </a:xfrm>
            <a:custGeom>
              <a:avLst/>
              <a:gdLst/>
              <a:ahLst/>
              <a:cxnLst/>
              <a:rect l="l" t="t" r="r" b="b"/>
              <a:pathLst>
                <a:path w="18676466" h="11626875">
                  <a:moveTo>
                    <a:pt x="18676466" y="0"/>
                  </a:moveTo>
                  <a:lnTo>
                    <a:pt x="18676466" y="11626875"/>
                  </a:lnTo>
                  <a:lnTo>
                    <a:pt x="0" y="11626875"/>
                  </a:lnTo>
                  <a:lnTo>
                    <a:pt x="0" y="11322075"/>
                  </a:lnTo>
                  <a:lnTo>
                    <a:pt x="18371666" y="11322075"/>
                  </a:lnTo>
                  <a:lnTo>
                    <a:pt x="18371666" y="0"/>
                  </a:lnTo>
                  <a:close/>
                </a:path>
              </a:pathLst>
            </a:custGeom>
            <a:solidFill>
              <a:srgbClr val="EBA545"/>
            </a:solidFill>
          </p:spPr>
          <p:txBody>
            <a:bodyPr/>
            <a:lstStyle/>
            <a:p>
              <a:endParaRPr lang="en-GB"/>
            </a:p>
          </p:txBody>
        </p:sp>
        <p:sp>
          <p:nvSpPr>
            <p:cNvPr id="13" name="Freeform 13"/>
            <p:cNvSpPr/>
            <p:nvPr/>
          </p:nvSpPr>
          <p:spPr>
            <a:xfrm>
              <a:off x="0" y="0"/>
              <a:ext cx="18676466" cy="11626875"/>
            </a:xfrm>
            <a:custGeom>
              <a:avLst/>
              <a:gdLst/>
              <a:ahLst/>
              <a:cxnLst/>
              <a:rect l="l" t="t" r="r" b="b"/>
              <a:pathLst>
                <a:path w="18676466" h="11626875">
                  <a:moveTo>
                    <a:pt x="0" y="0"/>
                  </a:moveTo>
                  <a:lnTo>
                    <a:pt x="18676466" y="0"/>
                  </a:lnTo>
                  <a:lnTo>
                    <a:pt x="18676466" y="11626875"/>
                  </a:lnTo>
                  <a:lnTo>
                    <a:pt x="0" y="11626875"/>
                  </a:lnTo>
                  <a:close/>
                </a:path>
              </a:pathLst>
            </a:custGeom>
            <a:solidFill>
              <a:srgbClr val="FEFAF1"/>
            </a:solidFill>
          </p:spPr>
          <p:txBody>
            <a:bodyPr/>
            <a:lstStyle/>
            <a:p>
              <a:endParaRPr lang="en-GB"/>
            </a:p>
          </p:txBody>
        </p:sp>
      </p:grpSp>
      <p:sp>
        <p:nvSpPr>
          <p:cNvPr id="14" name="Freeform 14"/>
          <p:cNvSpPr/>
          <p:nvPr/>
        </p:nvSpPr>
        <p:spPr>
          <a:xfrm>
            <a:off x="346176" y="5800056"/>
            <a:ext cx="6009683" cy="4184925"/>
          </a:xfrm>
          <a:custGeom>
            <a:avLst/>
            <a:gdLst/>
            <a:ahLst/>
            <a:cxnLst/>
            <a:rect l="l" t="t" r="r" b="b"/>
            <a:pathLst>
              <a:path w="6009683" h="4184925">
                <a:moveTo>
                  <a:pt x="0" y="0"/>
                </a:moveTo>
                <a:lnTo>
                  <a:pt x="6009683" y="0"/>
                </a:lnTo>
                <a:lnTo>
                  <a:pt x="6009683" y="4184925"/>
                </a:lnTo>
                <a:lnTo>
                  <a:pt x="0" y="4184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1319988" y="2525991"/>
            <a:ext cx="4472343" cy="631460"/>
          </a:xfrm>
          <a:prstGeom prst="rect">
            <a:avLst/>
          </a:prstGeom>
        </p:spPr>
        <p:txBody>
          <a:bodyPr lIns="0" tIns="0" rIns="0" bIns="0" rtlCol="0" anchor="t">
            <a:spAutoFit/>
          </a:bodyPr>
          <a:lstStyle/>
          <a:p>
            <a:pPr marL="0" lvl="0" indent="0">
              <a:lnSpc>
                <a:spcPts val="4710"/>
              </a:lnSpc>
              <a:spcBef>
                <a:spcPct val="0"/>
              </a:spcBef>
            </a:pPr>
            <a:r>
              <a:rPr lang="en-US" sz="4443">
                <a:solidFill>
                  <a:srgbClr val="171A59"/>
                </a:solidFill>
                <a:latin typeface="Arimo Bold"/>
              </a:rPr>
              <a:t>ОПИС УТИЛІТ</a:t>
            </a:r>
          </a:p>
        </p:txBody>
      </p:sp>
      <p:sp>
        <p:nvSpPr>
          <p:cNvPr id="16" name="TextBox 16"/>
          <p:cNvSpPr txBox="1"/>
          <p:nvPr/>
        </p:nvSpPr>
        <p:spPr>
          <a:xfrm>
            <a:off x="7945904" y="2430741"/>
            <a:ext cx="8935363" cy="6770603"/>
          </a:xfrm>
          <a:prstGeom prst="rect">
            <a:avLst/>
          </a:prstGeom>
        </p:spPr>
        <p:txBody>
          <a:bodyPr lIns="0" tIns="0" rIns="0" bIns="0" rtlCol="0" anchor="t">
            <a:spAutoFit/>
          </a:bodyPr>
          <a:lstStyle/>
          <a:p>
            <a:pPr>
              <a:lnSpc>
                <a:spcPts val="3190"/>
              </a:lnSpc>
            </a:pPr>
            <a:r>
              <a:rPr lang="en-US" sz="2085">
                <a:solidFill>
                  <a:srgbClr val="171A59"/>
                </a:solidFill>
                <a:latin typeface="Canva Sans Bold"/>
              </a:rPr>
              <a:t>IntelliJ IDEA</a:t>
            </a:r>
          </a:p>
          <a:p>
            <a:pPr>
              <a:lnSpc>
                <a:spcPts val="3190"/>
              </a:lnSpc>
            </a:pPr>
            <a:r>
              <a:rPr lang="en-US" sz="2085">
                <a:solidFill>
                  <a:srgbClr val="171A59"/>
                </a:solidFill>
                <a:latin typeface="Canva Sans"/>
              </a:rPr>
              <a:t>Головне середовище розробки програмного забезпечення курсової роботи.</a:t>
            </a:r>
          </a:p>
          <a:p>
            <a:pPr>
              <a:lnSpc>
                <a:spcPts val="3190"/>
              </a:lnSpc>
            </a:pPr>
            <a:endParaRPr lang="en-US" sz="2085">
              <a:solidFill>
                <a:srgbClr val="171A59"/>
              </a:solidFill>
              <a:latin typeface="Canva Sans"/>
            </a:endParaRPr>
          </a:p>
          <a:p>
            <a:pPr>
              <a:lnSpc>
                <a:spcPts val="3190"/>
              </a:lnSpc>
            </a:pPr>
            <a:r>
              <a:rPr lang="en-US" sz="2085">
                <a:solidFill>
                  <a:srgbClr val="171A59"/>
                </a:solidFill>
                <a:latin typeface="Canva Sans Bold"/>
              </a:rPr>
              <a:t>Apache NetBeans</a:t>
            </a:r>
          </a:p>
          <a:p>
            <a:pPr>
              <a:lnSpc>
                <a:spcPts val="3190"/>
              </a:lnSpc>
            </a:pPr>
            <a:r>
              <a:rPr lang="en-US" sz="2085">
                <a:solidFill>
                  <a:srgbClr val="171A59"/>
                </a:solidFill>
                <a:latin typeface="Canva Sans"/>
              </a:rPr>
              <a:t>Програмне забезпечення, необхідне для швидкого та зручного створення інтерфейсної частини програмного забезпечення курсової роботи.</a:t>
            </a:r>
          </a:p>
          <a:p>
            <a:pPr>
              <a:lnSpc>
                <a:spcPts val="3190"/>
              </a:lnSpc>
            </a:pPr>
            <a:endParaRPr lang="en-US" sz="2085">
              <a:solidFill>
                <a:srgbClr val="171A59"/>
              </a:solidFill>
              <a:latin typeface="Canva Sans"/>
            </a:endParaRPr>
          </a:p>
          <a:p>
            <a:pPr>
              <a:lnSpc>
                <a:spcPts val="3190"/>
              </a:lnSpc>
            </a:pPr>
            <a:r>
              <a:rPr lang="en-US" sz="2085">
                <a:solidFill>
                  <a:srgbClr val="171A59"/>
                </a:solidFill>
                <a:latin typeface="Canva Sans Bold"/>
              </a:rPr>
              <a:t>Sphinx4</a:t>
            </a:r>
          </a:p>
          <a:p>
            <a:pPr algn="l">
              <a:lnSpc>
                <a:spcPts val="3190"/>
              </a:lnSpc>
            </a:pPr>
            <a:r>
              <a:rPr lang="en-US" sz="2085">
                <a:solidFill>
                  <a:srgbClr val="171A59"/>
                </a:solidFill>
                <a:latin typeface="Canva Sans"/>
              </a:rPr>
              <a:t>Бібліотека для розпізнавання мовлення, розробленою для використання в різних проектах. Вона базується на технологіях розпізнавання мовлення та надає інтерфейс для інтеграції з різними мовленнєвими застосунками. Sphinx4 може бути використаний для розпізнавання голосу в реальному часі, обробки команд голосового управління та інших завдань, пов'язаних із мовленням.</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498111" y="295344"/>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1028700" y="971550"/>
            <a:ext cx="10214425" cy="6770603"/>
          </a:xfrm>
          <a:prstGeom prst="rect">
            <a:avLst/>
          </a:prstGeom>
        </p:spPr>
        <p:txBody>
          <a:bodyPr lIns="0" tIns="0" rIns="0" bIns="0" rtlCol="0" anchor="t">
            <a:spAutoFit/>
          </a:bodyPr>
          <a:lstStyle/>
          <a:p>
            <a:pPr>
              <a:lnSpc>
                <a:spcPts val="3190"/>
              </a:lnSpc>
            </a:pPr>
            <a:r>
              <a:rPr lang="en-US" sz="2085">
                <a:solidFill>
                  <a:srgbClr val="171A59"/>
                </a:solidFill>
                <a:latin typeface="Canva Sans Bold"/>
              </a:rPr>
              <a:t>Swing</a:t>
            </a:r>
          </a:p>
          <a:p>
            <a:pPr>
              <a:lnSpc>
                <a:spcPts val="3190"/>
              </a:lnSpc>
            </a:pPr>
            <a:r>
              <a:rPr lang="en-US" sz="2085">
                <a:solidFill>
                  <a:srgbClr val="171A59"/>
                </a:solidFill>
                <a:latin typeface="Canva Sans"/>
              </a:rPr>
              <a:t>Бібліотека для розробки графічного інтерфейсу користувача (GUI) в мові програмування Java. Ця бібліотека надає набір компонентів і контейнерів, які дозволяють створювати візуально привабливі та інтерактивні програми. Swing використовується для розробки віконних додатків, де користувач може взаємодіяти з програмою за допомогою миші, клавіатури та інших пристроїв.</a:t>
            </a:r>
          </a:p>
          <a:p>
            <a:pPr>
              <a:lnSpc>
                <a:spcPts val="3190"/>
              </a:lnSpc>
            </a:pPr>
            <a:endParaRPr lang="en-US" sz="2085">
              <a:solidFill>
                <a:srgbClr val="171A59"/>
              </a:solidFill>
              <a:latin typeface="Canva Sans"/>
            </a:endParaRPr>
          </a:p>
          <a:p>
            <a:pPr>
              <a:lnSpc>
                <a:spcPts val="3190"/>
              </a:lnSpc>
            </a:pPr>
            <a:r>
              <a:rPr lang="en-US" sz="2085">
                <a:solidFill>
                  <a:srgbClr val="171A59"/>
                </a:solidFill>
                <a:latin typeface="Canva Sans Bold"/>
              </a:rPr>
              <a:t>FreeTTS</a:t>
            </a:r>
          </a:p>
          <a:p>
            <a:pPr>
              <a:lnSpc>
                <a:spcPts val="3190"/>
              </a:lnSpc>
            </a:pPr>
            <a:r>
              <a:rPr lang="en-US" sz="2085">
                <a:solidFill>
                  <a:srgbClr val="171A59"/>
                </a:solidFill>
                <a:latin typeface="Canva Sans"/>
              </a:rPr>
              <a:t>Бібліотека для синтезу мовлення в мові програмування Java. Вона дозволяє розробникам створювати додатки, які можуть генерувати звукові файли або безпосередньо виводити мовлення на аудіо-пристрої.</a:t>
            </a:r>
          </a:p>
          <a:p>
            <a:pPr>
              <a:lnSpc>
                <a:spcPts val="3190"/>
              </a:lnSpc>
            </a:pPr>
            <a:endParaRPr lang="en-US" sz="2085">
              <a:solidFill>
                <a:srgbClr val="171A59"/>
              </a:solidFill>
              <a:latin typeface="Canva Sans"/>
            </a:endParaRPr>
          </a:p>
          <a:p>
            <a:pPr>
              <a:lnSpc>
                <a:spcPts val="3190"/>
              </a:lnSpc>
            </a:pPr>
            <a:r>
              <a:rPr lang="en-US" sz="2085">
                <a:solidFill>
                  <a:srgbClr val="171A59"/>
                </a:solidFill>
                <a:latin typeface="Canva Sans Bold"/>
              </a:rPr>
              <a:t>IPinfo</a:t>
            </a:r>
          </a:p>
          <a:p>
            <a:pPr algn="l">
              <a:lnSpc>
                <a:spcPts val="3190"/>
              </a:lnSpc>
            </a:pPr>
            <a:r>
              <a:rPr lang="en-US" sz="2085">
                <a:solidFill>
                  <a:srgbClr val="171A59"/>
                </a:solidFill>
                <a:latin typeface="Canva Sans"/>
              </a:rPr>
              <a:t>Бібліотека (та сервіс) для отримання інформації про IP-адреси та геолокацію. Використовуючи цей сервіс у розробці, ви можете отримувати дані про місцезнаходження користувачів, що може бути корисним для точкового аналізу.</a:t>
            </a:r>
          </a:p>
        </p:txBody>
      </p:sp>
      <p:sp>
        <p:nvSpPr>
          <p:cNvPr id="12" name="Freeform 12"/>
          <p:cNvSpPr/>
          <p:nvPr/>
        </p:nvSpPr>
        <p:spPr>
          <a:xfrm>
            <a:off x="10760840" y="3852129"/>
            <a:ext cx="6498460" cy="8846913"/>
          </a:xfrm>
          <a:custGeom>
            <a:avLst/>
            <a:gdLst/>
            <a:ahLst/>
            <a:cxnLst/>
            <a:rect l="l" t="t" r="r" b="b"/>
            <a:pathLst>
              <a:path w="6498460" h="8846913">
                <a:moveTo>
                  <a:pt x="0" y="0"/>
                </a:moveTo>
                <a:lnTo>
                  <a:pt x="6498460" y="0"/>
                </a:lnTo>
                <a:lnTo>
                  <a:pt x="6498460" y="8846913"/>
                </a:lnTo>
                <a:lnTo>
                  <a:pt x="0" y="8846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822554" y="5962474"/>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727017" y="7871589"/>
            <a:ext cx="1750640" cy="1750640"/>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A316F"/>
            </a:solidFill>
            <a:ln cap="sq">
              <a:noFill/>
              <a:prstDash val="solid"/>
              <a:miter/>
            </a:ln>
          </p:spPr>
          <p:txBody>
            <a:bodyPr/>
            <a:lstStyle/>
            <a:p>
              <a:endParaRPr lang="en-GB"/>
            </a:p>
          </p:txBody>
        </p:sp>
        <p:sp>
          <p:nvSpPr>
            <p:cNvPr id="7" name="TextBox 7"/>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10111" y="-1724076"/>
            <a:ext cx="4474743" cy="4327548"/>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5882"/>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79064" y="1097657"/>
            <a:ext cx="3771136" cy="3030679"/>
          </a:xfrm>
          <a:prstGeom prst="rect">
            <a:avLst/>
          </a:prstGeom>
        </p:spPr>
        <p:txBody>
          <a:bodyPr lIns="0" tIns="0" rIns="0" bIns="0" rtlCol="0" anchor="t">
            <a:spAutoFit/>
          </a:bodyPr>
          <a:lstStyle/>
          <a:p>
            <a:pPr marL="0" lvl="0" indent="0">
              <a:lnSpc>
                <a:spcPts val="3919"/>
              </a:lnSpc>
              <a:spcBef>
                <a:spcPct val="0"/>
              </a:spcBef>
            </a:pPr>
            <a:r>
              <a:rPr lang="en-US" sz="3697">
                <a:solidFill>
                  <a:srgbClr val="171A59"/>
                </a:solidFill>
                <a:latin typeface="Arimo Bold"/>
              </a:rPr>
              <a:t>РЕЗУЛЬТАТ АНАЛІЗУ КОДУ ЗА ДОПОМОГОЮ ПЛАГІНУ QODANA</a:t>
            </a:r>
          </a:p>
        </p:txBody>
      </p:sp>
      <p:grpSp>
        <p:nvGrpSpPr>
          <p:cNvPr id="12" name="Group 12"/>
          <p:cNvGrpSpPr/>
          <p:nvPr/>
        </p:nvGrpSpPr>
        <p:grpSpPr>
          <a:xfrm>
            <a:off x="14997848" y="2276912"/>
            <a:ext cx="896699" cy="867202"/>
            <a:chOff x="0" y="0"/>
            <a:chExt cx="840446" cy="812800"/>
          </a:xfrm>
        </p:grpSpPr>
        <p:sp>
          <p:nvSpPr>
            <p:cNvPr id="13" name="Freeform 1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0980"/>
              </a:srgbClr>
            </a:solidFill>
          </p:spPr>
          <p:txBody>
            <a:bodyPr/>
            <a:lstStyle/>
            <a:p>
              <a:endParaRPr lang="en-GB"/>
            </a:p>
          </p:txBody>
        </p:sp>
        <p:sp>
          <p:nvSpPr>
            <p:cNvPr id="14" name="TextBox 1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5015456" y="2603472"/>
            <a:ext cx="8807099" cy="5722855"/>
          </a:xfrm>
          <a:custGeom>
            <a:avLst/>
            <a:gdLst/>
            <a:ahLst/>
            <a:cxnLst/>
            <a:rect l="l" t="t" r="r" b="b"/>
            <a:pathLst>
              <a:path w="8807099" h="5722855">
                <a:moveTo>
                  <a:pt x="0" y="0"/>
                </a:moveTo>
                <a:lnTo>
                  <a:pt x="8807098" y="0"/>
                </a:lnTo>
                <a:lnTo>
                  <a:pt x="8807098" y="5722855"/>
                </a:lnTo>
                <a:lnTo>
                  <a:pt x="0" y="5722855"/>
                </a:lnTo>
                <a:lnTo>
                  <a:pt x="0" y="0"/>
                </a:lnTo>
                <a:close/>
              </a:path>
            </a:pathLst>
          </a:custGeom>
          <a:blipFill>
            <a:blip r:embed="rId2"/>
            <a:stretch>
              <a:fillRect/>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3915238" y="-2221508"/>
            <a:ext cx="8477999" cy="84779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24706"/>
              </a:srgbClr>
            </a:solidFill>
          </p:spPr>
          <p:txBody>
            <a:bodyPr/>
            <a:lstStyle/>
            <a:p>
              <a:endParaRPr lang="en-GB"/>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45460" y="8581619"/>
            <a:ext cx="3909694" cy="39096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0538" y="237974"/>
            <a:ext cx="3409340" cy="4905526"/>
          </a:xfrm>
          <a:custGeom>
            <a:avLst/>
            <a:gdLst/>
            <a:ahLst/>
            <a:cxnLst/>
            <a:rect l="l" t="t" r="r" b="b"/>
            <a:pathLst>
              <a:path w="3409340" h="4905526">
                <a:moveTo>
                  <a:pt x="0" y="0"/>
                </a:moveTo>
                <a:lnTo>
                  <a:pt x="3409340" y="0"/>
                </a:lnTo>
                <a:lnTo>
                  <a:pt x="3409340" y="4905526"/>
                </a:lnTo>
                <a:lnTo>
                  <a:pt x="0" y="4905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TextBox 12"/>
          <p:cNvSpPr txBox="1"/>
          <p:nvPr/>
        </p:nvSpPr>
        <p:spPr>
          <a:xfrm>
            <a:off x="1848802" y="2479789"/>
            <a:ext cx="4808639" cy="1606140"/>
          </a:xfrm>
          <a:prstGeom prst="rect">
            <a:avLst/>
          </a:prstGeom>
        </p:spPr>
        <p:txBody>
          <a:bodyPr lIns="0" tIns="0" rIns="0" bIns="0" rtlCol="0" anchor="t">
            <a:spAutoFit/>
          </a:bodyPr>
          <a:lstStyle/>
          <a:p>
            <a:pPr marL="0" lvl="0" indent="0">
              <a:lnSpc>
                <a:spcPts val="6141"/>
              </a:lnSpc>
              <a:spcBef>
                <a:spcPct val="0"/>
              </a:spcBef>
            </a:pPr>
            <a:r>
              <a:rPr lang="en-US" sz="5793">
                <a:solidFill>
                  <a:srgbClr val="171A59"/>
                </a:solidFill>
                <a:latin typeface="Arimo Bold"/>
              </a:rPr>
              <a:t>ГОЛОСОВИЙ ПОМІЧНИК</a:t>
            </a:r>
          </a:p>
        </p:txBody>
      </p:sp>
      <p:grpSp>
        <p:nvGrpSpPr>
          <p:cNvPr id="13" name="Group 13"/>
          <p:cNvGrpSpPr/>
          <p:nvPr/>
        </p:nvGrpSpPr>
        <p:grpSpPr>
          <a:xfrm>
            <a:off x="15671756" y="-358207"/>
            <a:ext cx="1192363" cy="119236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4124082" y="-2238397"/>
            <a:ext cx="8477999" cy="84779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24706"/>
              </a:srgbClr>
            </a:solidFill>
          </p:spPr>
          <p:txBody>
            <a:bodyPr/>
            <a:lstStyle/>
            <a:p>
              <a:endParaRPr lang="en-GB"/>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45460" y="8581619"/>
            <a:ext cx="3909694" cy="39096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40784"/>
              </a:srgbClr>
            </a:solidFill>
          </p:spPr>
          <p:txBody>
            <a:bodyPr/>
            <a:lstStyle/>
            <a:p>
              <a:endParaRPr lang="en-GB"/>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5671756" y="-358207"/>
            <a:ext cx="1192363" cy="11923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40784"/>
              </a:srgbClr>
            </a:solidFill>
          </p:spPr>
          <p:txBody>
            <a:bodyPr/>
            <a:lstStyle/>
            <a:p>
              <a:endParaRPr lang="en-GB"/>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028700" y="1028700"/>
            <a:ext cx="6650433" cy="1943805"/>
          </a:xfrm>
          <a:custGeom>
            <a:avLst/>
            <a:gdLst/>
            <a:ahLst/>
            <a:cxnLst/>
            <a:rect l="l" t="t" r="r" b="b"/>
            <a:pathLst>
              <a:path w="6650433" h="1943805">
                <a:moveTo>
                  <a:pt x="0" y="0"/>
                </a:moveTo>
                <a:lnTo>
                  <a:pt x="6650433" y="0"/>
                </a:lnTo>
                <a:lnTo>
                  <a:pt x="6650433" y="1943805"/>
                </a:lnTo>
                <a:lnTo>
                  <a:pt x="0" y="1943805"/>
                </a:lnTo>
                <a:lnTo>
                  <a:pt x="0" y="0"/>
                </a:lnTo>
                <a:close/>
              </a:path>
            </a:pathLst>
          </a:custGeom>
          <a:blipFill>
            <a:blip r:embed="rId2"/>
            <a:stretch>
              <a:fillRect/>
            </a:stretch>
          </a:blipFill>
        </p:spPr>
        <p:txBody>
          <a:bodyPr/>
          <a:lstStyle/>
          <a:p>
            <a:endParaRPr lang="en-GB"/>
          </a:p>
        </p:txBody>
      </p:sp>
      <p:sp>
        <p:nvSpPr>
          <p:cNvPr id="15" name="Freeform 15"/>
          <p:cNvSpPr/>
          <p:nvPr/>
        </p:nvSpPr>
        <p:spPr>
          <a:xfrm>
            <a:off x="10226074" y="1232185"/>
            <a:ext cx="6507909" cy="4330116"/>
          </a:xfrm>
          <a:custGeom>
            <a:avLst/>
            <a:gdLst/>
            <a:ahLst/>
            <a:cxnLst/>
            <a:rect l="l" t="t" r="r" b="b"/>
            <a:pathLst>
              <a:path w="6507909" h="4330116">
                <a:moveTo>
                  <a:pt x="0" y="0"/>
                </a:moveTo>
                <a:lnTo>
                  <a:pt x="6507909" y="0"/>
                </a:lnTo>
                <a:lnTo>
                  <a:pt x="6507909" y="4330115"/>
                </a:lnTo>
                <a:lnTo>
                  <a:pt x="0" y="4330115"/>
                </a:lnTo>
                <a:lnTo>
                  <a:pt x="0" y="0"/>
                </a:lnTo>
                <a:close/>
              </a:path>
            </a:pathLst>
          </a:custGeom>
          <a:blipFill>
            <a:blip r:embed="rId3"/>
            <a:stretch>
              <a:fillRect/>
            </a:stretch>
          </a:blipFill>
        </p:spPr>
        <p:txBody>
          <a:bodyPr/>
          <a:lstStyle/>
          <a:p>
            <a:endParaRPr lang="en-GB"/>
          </a:p>
        </p:txBody>
      </p:sp>
      <p:sp>
        <p:nvSpPr>
          <p:cNvPr id="16" name="Freeform 16"/>
          <p:cNvSpPr/>
          <p:nvPr/>
        </p:nvSpPr>
        <p:spPr>
          <a:xfrm>
            <a:off x="1028700" y="5099885"/>
            <a:ext cx="8115300" cy="2665808"/>
          </a:xfrm>
          <a:custGeom>
            <a:avLst/>
            <a:gdLst/>
            <a:ahLst/>
            <a:cxnLst/>
            <a:rect l="l" t="t" r="r" b="b"/>
            <a:pathLst>
              <a:path w="8115300" h="2665808">
                <a:moveTo>
                  <a:pt x="0" y="0"/>
                </a:moveTo>
                <a:lnTo>
                  <a:pt x="8115300" y="0"/>
                </a:lnTo>
                <a:lnTo>
                  <a:pt x="8115300" y="2665808"/>
                </a:lnTo>
                <a:lnTo>
                  <a:pt x="0" y="2665808"/>
                </a:lnTo>
                <a:lnTo>
                  <a:pt x="0" y="0"/>
                </a:lnTo>
                <a:close/>
              </a:path>
            </a:pathLst>
          </a:custGeom>
          <a:blipFill>
            <a:blip r:embed="rId4"/>
            <a:stretch>
              <a:fillRect/>
            </a:stretch>
          </a:blipFill>
        </p:spPr>
        <p:txBody>
          <a:bodyPr/>
          <a:lstStyle/>
          <a:p>
            <a:endParaRPr lang="en-GB"/>
          </a:p>
        </p:txBody>
      </p:sp>
      <p:sp>
        <p:nvSpPr>
          <p:cNvPr id="17" name="TextBox 17"/>
          <p:cNvSpPr txBox="1"/>
          <p:nvPr/>
        </p:nvSpPr>
        <p:spPr>
          <a:xfrm>
            <a:off x="1028700" y="3206256"/>
            <a:ext cx="4806141" cy="401022"/>
          </a:xfrm>
          <a:prstGeom prst="rect">
            <a:avLst/>
          </a:prstGeom>
        </p:spPr>
        <p:txBody>
          <a:bodyPr lIns="0" tIns="0" rIns="0" bIns="0" rtlCol="0" anchor="t">
            <a:spAutoFit/>
          </a:bodyPr>
          <a:lstStyle/>
          <a:p>
            <a:pPr marL="0" lvl="0" indent="0">
              <a:lnSpc>
                <a:spcPts val="2934"/>
              </a:lnSpc>
              <a:spcBef>
                <a:spcPct val="0"/>
              </a:spcBef>
            </a:pPr>
            <a:r>
              <a:rPr lang="en-US" sz="2768">
                <a:solidFill>
                  <a:srgbClr val="171A59"/>
                </a:solidFill>
                <a:latin typeface="Arimo Bold"/>
              </a:rPr>
              <a:t>Створення JAR-артефакту</a:t>
            </a:r>
          </a:p>
        </p:txBody>
      </p:sp>
      <p:sp>
        <p:nvSpPr>
          <p:cNvPr id="18" name="TextBox 18"/>
          <p:cNvSpPr txBox="1"/>
          <p:nvPr/>
        </p:nvSpPr>
        <p:spPr>
          <a:xfrm>
            <a:off x="10226074" y="5863192"/>
            <a:ext cx="4806141" cy="771870"/>
          </a:xfrm>
          <a:prstGeom prst="rect">
            <a:avLst/>
          </a:prstGeom>
        </p:spPr>
        <p:txBody>
          <a:bodyPr lIns="0" tIns="0" rIns="0" bIns="0" rtlCol="0" anchor="t">
            <a:spAutoFit/>
          </a:bodyPr>
          <a:lstStyle/>
          <a:p>
            <a:pPr marL="0" lvl="0" indent="0">
              <a:lnSpc>
                <a:spcPts val="2934"/>
              </a:lnSpc>
              <a:spcBef>
                <a:spcPct val="0"/>
              </a:spcBef>
            </a:pPr>
            <a:r>
              <a:rPr lang="en-US" sz="2768">
                <a:solidFill>
                  <a:srgbClr val="171A59"/>
                </a:solidFill>
                <a:latin typeface="Arimo Bold"/>
              </a:rPr>
              <a:t>Налаштування створеного JAR-артефакту</a:t>
            </a:r>
          </a:p>
        </p:txBody>
      </p:sp>
      <p:sp>
        <p:nvSpPr>
          <p:cNvPr id="19" name="TextBox 19"/>
          <p:cNvSpPr txBox="1"/>
          <p:nvPr/>
        </p:nvSpPr>
        <p:spPr>
          <a:xfrm>
            <a:off x="1028700" y="8003818"/>
            <a:ext cx="8115300" cy="771870"/>
          </a:xfrm>
          <a:prstGeom prst="rect">
            <a:avLst/>
          </a:prstGeom>
        </p:spPr>
        <p:txBody>
          <a:bodyPr lIns="0" tIns="0" rIns="0" bIns="0" rtlCol="0" anchor="t">
            <a:spAutoFit/>
          </a:bodyPr>
          <a:lstStyle/>
          <a:p>
            <a:pPr marL="0" lvl="0" indent="0">
              <a:lnSpc>
                <a:spcPts val="2934"/>
              </a:lnSpc>
              <a:spcBef>
                <a:spcPct val="0"/>
              </a:spcBef>
            </a:pPr>
            <a:r>
              <a:rPr lang="en-US" sz="2768">
                <a:solidFill>
                  <a:srgbClr val="171A59"/>
                </a:solidFill>
                <a:latin typeface="Arimo Bold"/>
              </a:rPr>
              <a:t>Копіювання повного шляху створеного JAR-файлу</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96880" y="-2963288"/>
            <a:ext cx="6701692" cy="6481241"/>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9144000" y="2474043"/>
            <a:ext cx="8405161" cy="8282904"/>
          </a:xfrm>
          <a:custGeom>
            <a:avLst/>
            <a:gdLst/>
            <a:ahLst/>
            <a:cxnLst/>
            <a:rect l="l" t="t" r="r" b="b"/>
            <a:pathLst>
              <a:path w="8405161" h="8282904">
                <a:moveTo>
                  <a:pt x="0" y="0"/>
                </a:moveTo>
                <a:lnTo>
                  <a:pt x="8405161" y="0"/>
                </a:lnTo>
                <a:lnTo>
                  <a:pt x="8405161" y="8282904"/>
                </a:lnTo>
                <a:lnTo>
                  <a:pt x="0" y="8282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1805772" y="4275706"/>
            <a:ext cx="8460216" cy="8181919"/>
            <a:chOff x="0" y="0"/>
            <a:chExt cx="840446" cy="812800"/>
          </a:xfrm>
        </p:grpSpPr>
        <p:sp>
          <p:nvSpPr>
            <p:cNvPr id="7" name="Freeform 7"/>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8" name="TextBox 8"/>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rot="849727">
            <a:off x="7348709" y="8124015"/>
            <a:ext cx="1533222" cy="1457954"/>
          </a:xfrm>
          <a:custGeom>
            <a:avLst/>
            <a:gdLst/>
            <a:ahLst/>
            <a:cxnLst/>
            <a:rect l="l" t="t" r="r" b="b"/>
            <a:pathLst>
              <a:path w="1533222" h="1457954">
                <a:moveTo>
                  <a:pt x="0" y="0"/>
                </a:moveTo>
                <a:lnTo>
                  <a:pt x="1533221" y="0"/>
                </a:lnTo>
                <a:lnTo>
                  <a:pt x="1533221" y="1457954"/>
                </a:lnTo>
                <a:lnTo>
                  <a:pt x="0" y="1457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Freeform 10"/>
          <p:cNvSpPr/>
          <p:nvPr/>
        </p:nvSpPr>
        <p:spPr>
          <a:xfrm>
            <a:off x="-3927218" y="1898333"/>
            <a:ext cx="12957152" cy="9167185"/>
          </a:xfrm>
          <a:custGeom>
            <a:avLst/>
            <a:gdLst/>
            <a:ahLst/>
            <a:cxnLst/>
            <a:rect l="l" t="t" r="r" b="b"/>
            <a:pathLst>
              <a:path w="12957152" h="9167185">
                <a:moveTo>
                  <a:pt x="0" y="0"/>
                </a:moveTo>
                <a:lnTo>
                  <a:pt x="12957152" y="0"/>
                </a:lnTo>
                <a:lnTo>
                  <a:pt x="12957152" y="9167185"/>
                </a:lnTo>
                <a:lnTo>
                  <a:pt x="0" y="916718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11" name="TextBox 11"/>
          <p:cNvSpPr txBox="1"/>
          <p:nvPr/>
        </p:nvSpPr>
        <p:spPr>
          <a:xfrm>
            <a:off x="567118" y="4083962"/>
            <a:ext cx="6782318" cy="4923825"/>
          </a:xfrm>
          <a:prstGeom prst="rect">
            <a:avLst/>
          </a:prstGeom>
        </p:spPr>
        <p:txBody>
          <a:bodyPr lIns="0" tIns="0" rIns="0" bIns="0" rtlCol="0" anchor="t">
            <a:spAutoFit/>
          </a:bodyPr>
          <a:lstStyle/>
          <a:p>
            <a:pPr marL="0" lvl="0" indent="0">
              <a:lnSpc>
                <a:spcPts val="2784"/>
              </a:lnSpc>
              <a:spcBef>
                <a:spcPct val="0"/>
              </a:spcBef>
            </a:pPr>
            <a:r>
              <a:rPr lang="en-US" sz="2626">
                <a:solidFill>
                  <a:srgbClr val="FEFAF1"/>
                </a:solidFill>
                <a:latin typeface="Arimo"/>
              </a:rPr>
              <a:t>У ході курсової роботи розроблено голосовий помічник "Vocalia", який відповідає усім вимогам та має високу якість коду та стабільність функціоналу. Результати аналізу та тестування показали ефективність розгортання та супроводу програмного забезпечення. Для майбутнього розвитку пропонується розширення функціоналу, підвищення продуктивності та підвищення безпеки додатка. Голосовий помічник "Vocalia" відкриває можливості покращення доступності інформації та підвищення продуктивності праці та навчання.</a:t>
            </a:r>
          </a:p>
        </p:txBody>
      </p:sp>
      <p:sp>
        <p:nvSpPr>
          <p:cNvPr id="12" name="TextBox 12"/>
          <p:cNvSpPr txBox="1"/>
          <p:nvPr/>
        </p:nvSpPr>
        <p:spPr>
          <a:xfrm>
            <a:off x="567118" y="2800283"/>
            <a:ext cx="5564348" cy="717671"/>
          </a:xfrm>
          <a:prstGeom prst="rect">
            <a:avLst/>
          </a:prstGeom>
        </p:spPr>
        <p:txBody>
          <a:bodyPr lIns="0" tIns="0" rIns="0" bIns="0" rtlCol="0" anchor="t">
            <a:spAutoFit/>
          </a:bodyPr>
          <a:lstStyle/>
          <a:p>
            <a:pPr marL="0" lvl="0" indent="0">
              <a:lnSpc>
                <a:spcPts val="5307"/>
              </a:lnSpc>
              <a:spcBef>
                <a:spcPct val="0"/>
              </a:spcBef>
            </a:pPr>
            <a:r>
              <a:rPr lang="en-US" sz="5006">
                <a:solidFill>
                  <a:srgbClr val="FFFEF7"/>
                </a:solidFill>
                <a:latin typeface="Arimo Bold"/>
              </a:rPr>
              <a:t>ВИСНОВОК</a:t>
            </a:r>
          </a:p>
        </p:txBody>
      </p:sp>
      <p:sp>
        <p:nvSpPr>
          <p:cNvPr id="13" name="Freeform 13"/>
          <p:cNvSpPr/>
          <p:nvPr/>
        </p:nvSpPr>
        <p:spPr>
          <a:xfrm rot="690390">
            <a:off x="406114" y="487176"/>
            <a:ext cx="1138960" cy="1083047"/>
          </a:xfrm>
          <a:custGeom>
            <a:avLst/>
            <a:gdLst/>
            <a:ahLst/>
            <a:cxnLst/>
            <a:rect l="l" t="t" r="r" b="b"/>
            <a:pathLst>
              <a:path w="1138960" h="1083047">
                <a:moveTo>
                  <a:pt x="0" y="0"/>
                </a:moveTo>
                <a:lnTo>
                  <a:pt x="1138960" y="0"/>
                </a:lnTo>
                <a:lnTo>
                  <a:pt x="1138960" y="1083048"/>
                </a:lnTo>
                <a:lnTo>
                  <a:pt x="0" y="10830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14" name="Freeform 14"/>
          <p:cNvSpPr/>
          <p:nvPr/>
        </p:nvSpPr>
        <p:spPr>
          <a:xfrm rot="-1074085">
            <a:off x="10871117" y="1497889"/>
            <a:ext cx="842234" cy="800888"/>
          </a:xfrm>
          <a:custGeom>
            <a:avLst/>
            <a:gdLst/>
            <a:ahLst/>
            <a:cxnLst/>
            <a:rect l="l" t="t" r="r" b="b"/>
            <a:pathLst>
              <a:path w="842234" h="800888">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15" name="Freeform 15"/>
          <p:cNvSpPr/>
          <p:nvPr/>
        </p:nvSpPr>
        <p:spPr>
          <a:xfrm rot="-1074085">
            <a:off x="7823612" y="5953005"/>
            <a:ext cx="842234" cy="800888"/>
          </a:xfrm>
          <a:custGeom>
            <a:avLst/>
            <a:gdLst/>
            <a:ahLst/>
            <a:cxnLst/>
            <a:rect l="l" t="t" r="r" b="b"/>
            <a:pathLst>
              <a:path w="842234" h="800888">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4280204" y="439698"/>
            <a:ext cx="9727591" cy="940760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700168" y="3144115"/>
            <a:ext cx="6498460" cy="8846913"/>
          </a:xfrm>
          <a:custGeom>
            <a:avLst/>
            <a:gdLst/>
            <a:ahLst/>
            <a:cxnLst/>
            <a:rect l="l" t="t" r="r" b="b"/>
            <a:pathLst>
              <a:path w="6498460" h="8846913">
                <a:moveTo>
                  <a:pt x="0" y="0"/>
                </a:moveTo>
                <a:lnTo>
                  <a:pt x="6498459" y="0"/>
                </a:lnTo>
                <a:lnTo>
                  <a:pt x="6498459" y="8846913"/>
                </a:lnTo>
                <a:lnTo>
                  <a:pt x="0" y="8846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6498460" y="4501269"/>
            <a:ext cx="6029798" cy="2960511"/>
          </a:xfrm>
          <a:prstGeom prst="rect">
            <a:avLst/>
          </a:prstGeom>
        </p:spPr>
        <p:txBody>
          <a:bodyPr lIns="0" tIns="0" rIns="0" bIns="0" rtlCol="0" anchor="t">
            <a:spAutoFit/>
          </a:bodyPr>
          <a:lstStyle/>
          <a:p>
            <a:pPr marL="0" lvl="0" indent="0" algn="l">
              <a:lnSpc>
                <a:spcPts val="2941"/>
              </a:lnSpc>
              <a:spcBef>
                <a:spcPct val="0"/>
              </a:spcBef>
            </a:pPr>
            <a:r>
              <a:rPr lang="en-US" sz="2774">
                <a:solidFill>
                  <a:srgbClr val="171A59"/>
                </a:solidFill>
                <a:latin typeface="Canva Sans"/>
              </a:rPr>
              <a:t>ретельний аналіз сучасного стану ГП, визначення перспектив розвитку та розробка концепції нового голосового помічника, спрямованого на задоволення потреб користувачів у контексті швидкозмінного технологічного середовища. </a:t>
            </a:r>
          </a:p>
        </p:txBody>
      </p:sp>
      <p:sp>
        <p:nvSpPr>
          <p:cNvPr id="7" name="TextBox 7"/>
          <p:cNvSpPr txBox="1"/>
          <p:nvPr/>
        </p:nvSpPr>
        <p:spPr>
          <a:xfrm>
            <a:off x="5798291" y="2737546"/>
            <a:ext cx="6211411" cy="870287"/>
          </a:xfrm>
          <a:prstGeom prst="rect">
            <a:avLst/>
          </a:prstGeom>
        </p:spPr>
        <p:txBody>
          <a:bodyPr lIns="0" tIns="0" rIns="0" bIns="0" rtlCol="0" anchor="t">
            <a:spAutoFit/>
          </a:bodyPr>
          <a:lstStyle/>
          <a:p>
            <a:pPr marL="0" lvl="0" indent="0">
              <a:lnSpc>
                <a:spcPts val="6455"/>
              </a:lnSpc>
              <a:spcBef>
                <a:spcPct val="0"/>
              </a:spcBef>
            </a:pPr>
            <a:r>
              <a:rPr lang="en-US" sz="6090">
                <a:solidFill>
                  <a:srgbClr val="171A59"/>
                </a:solidFill>
                <a:latin typeface="Arimo Bold"/>
              </a:rPr>
              <a:t>МЕТА -</a:t>
            </a:r>
          </a:p>
        </p:txBody>
      </p:sp>
      <p:grpSp>
        <p:nvGrpSpPr>
          <p:cNvPr id="8" name="Group 8"/>
          <p:cNvGrpSpPr/>
          <p:nvPr/>
        </p:nvGrpSpPr>
        <p:grpSpPr>
          <a:xfrm>
            <a:off x="13822554" y="5962474"/>
            <a:ext cx="6233607" cy="6028554"/>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5727017" y="7871589"/>
            <a:ext cx="1750640" cy="1750640"/>
            <a:chOff x="0" y="0"/>
            <a:chExt cx="812800" cy="812800"/>
          </a:xfrm>
        </p:grpSpPr>
        <p:sp>
          <p:nvSpPr>
            <p:cNvPr id="12" name="Freeform 1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A316F"/>
            </a:solidFill>
            <a:ln cap="sq">
              <a:noFill/>
              <a:prstDash val="solid"/>
              <a:miter/>
            </a:ln>
          </p:spPr>
          <p:txBody>
            <a:bodyPr/>
            <a:lstStyle/>
            <a:p>
              <a:endParaRPr lang="en-GB"/>
            </a:p>
          </p:txBody>
        </p:sp>
        <p:sp>
          <p:nvSpPr>
            <p:cNvPr id="13" name="TextBox 13"/>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510111" y="-1724076"/>
            <a:ext cx="4474743" cy="4327548"/>
            <a:chOff x="0" y="0"/>
            <a:chExt cx="840446" cy="812800"/>
          </a:xfrm>
        </p:grpSpPr>
        <p:sp>
          <p:nvSpPr>
            <p:cNvPr id="15" name="Freeform 15"/>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18824"/>
              </a:srgbClr>
            </a:solidFill>
          </p:spPr>
          <p:txBody>
            <a:bodyPr/>
            <a:lstStyle/>
            <a:p>
              <a:endParaRPr lang="en-GB"/>
            </a:p>
          </p:txBody>
        </p:sp>
        <p:sp>
          <p:nvSpPr>
            <p:cNvPr id="16" name="TextBox 16"/>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4997848" y="2276912"/>
            <a:ext cx="896699" cy="867202"/>
            <a:chOff x="0" y="0"/>
            <a:chExt cx="840446" cy="812800"/>
          </a:xfrm>
        </p:grpSpPr>
        <p:sp>
          <p:nvSpPr>
            <p:cNvPr id="18" name="Freeform 18"/>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18824"/>
              </a:srgbClr>
            </a:solidFill>
          </p:spPr>
          <p:txBody>
            <a:bodyPr/>
            <a:lstStyle/>
            <a:p>
              <a:endParaRPr lang="en-GB"/>
            </a:p>
          </p:txBody>
        </p:sp>
        <p:sp>
          <p:nvSpPr>
            <p:cNvPr id="19" name="TextBox 19"/>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2088103" y="-1736352"/>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3690184" y="-1736352"/>
            <a:ext cx="6233607" cy="6028554"/>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390589" y="9644995"/>
            <a:ext cx="1327684" cy="1284010"/>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1066800"/>
            <a:ext cx="5589749" cy="792775"/>
          </a:xfrm>
          <a:prstGeom prst="rect">
            <a:avLst/>
          </a:prstGeom>
        </p:spPr>
        <p:txBody>
          <a:bodyPr lIns="0" tIns="0" rIns="0" bIns="0" rtlCol="0" anchor="t">
            <a:spAutoFit/>
          </a:bodyPr>
          <a:lstStyle/>
          <a:p>
            <a:pPr marL="0" lvl="0" indent="0">
              <a:lnSpc>
                <a:spcPts val="5809"/>
              </a:lnSpc>
              <a:spcBef>
                <a:spcPct val="0"/>
              </a:spcBef>
            </a:pPr>
            <a:r>
              <a:rPr lang="en-US" sz="5480">
                <a:solidFill>
                  <a:srgbClr val="171A59"/>
                </a:solidFill>
                <a:latin typeface="Arimo Bold"/>
              </a:rPr>
              <a:t>ПЛАН РОБОТИ</a:t>
            </a:r>
          </a:p>
        </p:txBody>
      </p:sp>
      <p:sp>
        <p:nvSpPr>
          <p:cNvPr id="12" name="Freeform 12"/>
          <p:cNvSpPr/>
          <p:nvPr/>
        </p:nvSpPr>
        <p:spPr>
          <a:xfrm>
            <a:off x="899319" y="269227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3" name="TextBox 13"/>
          <p:cNvSpPr txBox="1"/>
          <p:nvPr/>
        </p:nvSpPr>
        <p:spPr>
          <a:xfrm>
            <a:off x="1282401" y="4028057"/>
            <a:ext cx="2480020" cy="566390"/>
          </a:xfrm>
          <a:prstGeom prst="rect">
            <a:avLst/>
          </a:prstGeom>
        </p:spPr>
        <p:txBody>
          <a:bodyPr lIns="0" tIns="0" rIns="0" bIns="0" rtlCol="0" anchor="t">
            <a:spAutoFit/>
          </a:bodyPr>
          <a:lstStyle/>
          <a:p>
            <a:pPr marL="0" lvl="0" indent="0" algn="ctr">
              <a:lnSpc>
                <a:spcPts val="4238"/>
              </a:lnSpc>
              <a:spcBef>
                <a:spcPct val="0"/>
              </a:spcBef>
            </a:pPr>
            <a:r>
              <a:rPr lang="en-US" sz="3998">
                <a:solidFill>
                  <a:srgbClr val="171A59"/>
                </a:solidFill>
                <a:latin typeface="Arimo"/>
              </a:rPr>
              <a:t>Вступ</a:t>
            </a:r>
          </a:p>
        </p:txBody>
      </p:sp>
      <p:sp>
        <p:nvSpPr>
          <p:cNvPr id="14" name="Freeform 14"/>
          <p:cNvSpPr/>
          <p:nvPr/>
        </p:nvSpPr>
        <p:spPr>
          <a:xfrm>
            <a:off x="4336300" y="524473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4527841" y="6434347"/>
            <a:ext cx="2863103" cy="924340"/>
          </a:xfrm>
          <a:prstGeom prst="rect">
            <a:avLst/>
          </a:prstGeom>
        </p:spPr>
        <p:txBody>
          <a:bodyPr lIns="0" tIns="0" rIns="0" bIns="0" rtlCol="0" anchor="t">
            <a:spAutoFit/>
          </a:bodyPr>
          <a:lstStyle/>
          <a:p>
            <a:pPr marL="0" lvl="0" indent="0" algn="ctr">
              <a:lnSpc>
                <a:spcPts val="3549"/>
              </a:lnSpc>
              <a:spcBef>
                <a:spcPct val="0"/>
              </a:spcBef>
            </a:pPr>
            <a:r>
              <a:rPr lang="en-US" sz="3348">
                <a:solidFill>
                  <a:srgbClr val="171A59"/>
                </a:solidFill>
                <a:latin typeface="Arimo"/>
              </a:rPr>
              <a:t>Технологічний аналіз</a:t>
            </a:r>
          </a:p>
        </p:txBody>
      </p:sp>
      <p:sp>
        <p:nvSpPr>
          <p:cNvPr id="16" name="Freeform 16"/>
          <p:cNvSpPr/>
          <p:nvPr/>
        </p:nvSpPr>
        <p:spPr>
          <a:xfrm>
            <a:off x="8020634" y="3607249"/>
            <a:ext cx="3246185" cy="2697284"/>
          </a:xfrm>
          <a:custGeom>
            <a:avLst/>
            <a:gdLst/>
            <a:ahLst/>
            <a:cxnLst/>
            <a:rect l="l" t="t" r="r" b="b"/>
            <a:pathLst>
              <a:path w="3246185" h="2697284">
                <a:moveTo>
                  <a:pt x="0" y="0"/>
                </a:moveTo>
                <a:lnTo>
                  <a:pt x="3246185" y="0"/>
                </a:lnTo>
                <a:lnTo>
                  <a:pt x="3246185"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7" name="TextBox 17"/>
          <p:cNvSpPr txBox="1"/>
          <p:nvPr/>
        </p:nvSpPr>
        <p:spPr>
          <a:xfrm>
            <a:off x="8212175" y="4796856"/>
            <a:ext cx="2863103" cy="924340"/>
          </a:xfrm>
          <a:prstGeom prst="rect">
            <a:avLst/>
          </a:prstGeom>
        </p:spPr>
        <p:txBody>
          <a:bodyPr lIns="0" tIns="0" rIns="0" bIns="0" rtlCol="0" anchor="t">
            <a:spAutoFit/>
          </a:bodyPr>
          <a:lstStyle/>
          <a:p>
            <a:pPr marL="0" lvl="0" indent="0" algn="ctr">
              <a:lnSpc>
                <a:spcPts val="3549"/>
              </a:lnSpc>
              <a:spcBef>
                <a:spcPct val="0"/>
              </a:spcBef>
            </a:pPr>
            <a:r>
              <a:rPr lang="en-US" sz="3348">
                <a:solidFill>
                  <a:srgbClr val="171A59"/>
                </a:solidFill>
                <a:latin typeface="Arimo"/>
              </a:rPr>
              <a:t>Процес розробки ПЗ</a:t>
            </a:r>
          </a:p>
        </p:txBody>
      </p:sp>
      <p:sp>
        <p:nvSpPr>
          <p:cNvPr id="18" name="Freeform 18"/>
          <p:cNvSpPr/>
          <p:nvPr/>
        </p:nvSpPr>
        <p:spPr>
          <a:xfrm>
            <a:off x="11514469" y="524473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9" name="TextBox 19"/>
          <p:cNvSpPr txBox="1"/>
          <p:nvPr/>
        </p:nvSpPr>
        <p:spPr>
          <a:xfrm>
            <a:off x="11706010" y="6434347"/>
            <a:ext cx="2863103" cy="924340"/>
          </a:xfrm>
          <a:prstGeom prst="rect">
            <a:avLst/>
          </a:prstGeom>
        </p:spPr>
        <p:txBody>
          <a:bodyPr lIns="0" tIns="0" rIns="0" bIns="0" rtlCol="0" anchor="t">
            <a:spAutoFit/>
          </a:bodyPr>
          <a:lstStyle/>
          <a:p>
            <a:pPr marL="0" lvl="0" indent="0" algn="ctr">
              <a:lnSpc>
                <a:spcPts val="3549"/>
              </a:lnSpc>
              <a:spcBef>
                <a:spcPct val="0"/>
              </a:spcBef>
            </a:pPr>
            <a:r>
              <a:rPr lang="en-US" sz="3348">
                <a:solidFill>
                  <a:srgbClr val="171A59"/>
                </a:solidFill>
                <a:latin typeface="Arimo"/>
              </a:rPr>
              <a:t>Оцінка якості та безпеки</a:t>
            </a:r>
          </a:p>
        </p:txBody>
      </p:sp>
      <p:sp>
        <p:nvSpPr>
          <p:cNvPr id="20" name="Freeform 20"/>
          <p:cNvSpPr/>
          <p:nvPr/>
        </p:nvSpPr>
        <p:spPr>
          <a:xfrm>
            <a:off x="14013115" y="2692279"/>
            <a:ext cx="3246185" cy="2697284"/>
          </a:xfrm>
          <a:custGeom>
            <a:avLst/>
            <a:gdLst/>
            <a:ahLst/>
            <a:cxnLst/>
            <a:rect l="l" t="t" r="r" b="b"/>
            <a:pathLst>
              <a:path w="3246185" h="2697284">
                <a:moveTo>
                  <a:pt x="0" y="0"/>
                </a:moveTo>
                <a:lnTo>
                  <a:pt x="3246185" y="0"/>
                </a:lnTo>
                <a:lnTo>
                  <a:pt x="3246185"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1" name="TextBox 21"/>
          <p:cNvSpPr txBox="1"/>
          <p:nvPr/>
        </p:nvSpPr>
        <p:spPr>
          <a:xfrm>
            <a:off x="14204656" y="3881887"/>
            <a:ext cx="2863103" cy="924340"/>
          </a:xfrm>
          <a:prstGeom prst="rect">
            <a:avLst/>
          </a:prstGeom>
        </p:spPr>
        <p:txBody>
          <a:bodyPr lIns="0" tIns="0" rIns="0" bIns="0" rtlCol="0" anchor="t">
            <a:spAutoFit/>
          </a:bodyPr>
          <a:lstStyle/>
          <a:p>
            <a:pPr marL="0" lvl="0" indent="0" algn="ctr">
              <a:lnSpc>
                <a:spcPts val="3549"/>
              </a:lnSpc>
              <a:spcBef>
                <a:spcPct val="0"/>
              </a:spcBef>
            </a:pPr>
            <a:r>
              <a:rPr lang="en-US" sz="3348">
                <a:solidFill>
                  <a:srgbClr val="171A59"/>
                </a:solidFill>
                <a:latin typeface="Arimo"/>
              </a:rPr>
              <a:t>Етапи впровадження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601107" y="288668"/>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1028700" y="1963697"/>
            <a:ext cx="6102996" cy="3836360"/>
            <a:chOff x="0" y="0"/>
            <a:chExt cx="18981265" cy="11931675"/>
          </a:xfrm>
        </p:grpSpPr>
        <p:sp>
          <p:nvSpPr>
            <p:cNvPr id="12" name="Freeform 12"/>
            <p:cNvSpPr/>
            <p:nvPr/>
          </p:nvSpPr>
          <p:spPr>
            <a:xfrm>
              <a:off x="304800" y="304800"/>
              <a:ext cx="18676466" cy="11626875"/>
            </a:xfrm>
            <a:custGeom>
              <a:avLst/>
              <a:gdLst/>
              <a:ahLst/>
              <a:cxnLst/>
              <a:rect l="l" t="t" r="r" b="b"/>
              <a:pathLst>
                <a:path w="18676466" h="11626875">
                  <a:moveTo>
                    <a:pt x="18676466" y="0"/>
                  </a:moveTo>
                  <a:lnTo>
                    <a:pt x="18676466" y="11626875"/>
                  </a:lnTo>
                  <a:lnTo>
                    <a:pt x="0" y="11626875"/>
                  </a:lnTo>
                  <a:lnTo>
                    <a:pt x="0" y="11322075"/>
                  </a:lnTo>
                  <a:lnTo>
                    <a:pt x="18371666" y="11322075"/>
                  </a:lnTo>
                  <a:lnTo>
                    <a:pt x="18371666" y="0"/>
                  </a:lnTo>
                  <a:close/>
                </a:path>
              </a:pathLst>
            </a:custGeom>
            <a:solidFill>
              <a:srgbClr val="EBA545"/>
            </a:solidFill>
          </p:spPr>
          <p:txBody>
            <a:bodyPr/>
            <a:lstStyle/>
            <a:p>
              <a:endParaRPr lang="en-GB"/>
            </a:p>
          </p:txBody>
        </p:sp>
        <p:sp>
          <p:nvSpPr>
            <p:cNvPr id="13" name="Freeform 13"/>
            <p:cNvSpPr/>
            <p:nvPr/>
          </p:nvSpPr>
          <p:spPr>
            <a:xfrm>
              <a:off x="0" y="0"/>
              <a:ext cx="18676466" cy="11626875"/>
            </a:xfrm>
            <a:custGeom>
              <a:avLst/>
              <a:gdLst/>
              <a:ahLst/>
              <a:cxnLst/>
              <a:rect l="l" t="t" r="r" b="b"/>
              <a:pathLst>
                <a:path w="18676466" h="11626875">
                  <a:moveTo>
                    <a:pt x="0" y="0"/>
                  </a:moveTo>
                  <a:lnTo>
                    <a:pt x="18676466" y="0"/>
                  </a:lnTo>
                  <a:lnTo>
                    <a:pt x="18676466" y="11626875"/>
                  </a:lnTo>
                  <a:lnTo>
                    <a:pt x="0" y="11626875"/>
                  </a:lnTo>
                  <a:close/>
                </a:path>
              </a:pathLst>
            </a:custGeom>
            <a:solidFill>
              <a:srgbClr val="FEFAF1"/>
            </a:solidFill>
          </p:spPr>
          <p:txBody>
            <a:bodyPr/>
            <a:lstStyle/>
            <a:p>
              <a:endParaRPr lang="en-GB"/>
            </a:p>
          </p:txBody>
        </p:sp>
      </p:grpSp>
      <p:sp>
        <p:nvSpPr>
          <p:cNvPr id="14" name="Freeform 14"/>
          <p:cNvSpPr/>
          <p:nvPr/>
        </p:nvSpPr>
        <p:spPr>
          <a:xfrm>
            <a:off x="346176" y="5800056"/>
            <a:ext cx="6009683" cy="4184925"/>
          </a:xfrm>
          <a:custGeom>
            <a:avLst/>
            <a:gdLst/>
            <a:ahLst/>
            <a:cxnLst/>
            <a:rect l="l" t="t" r="r" b="b"/>
            <a:pathLst>
              <a:path w="6009683" h="4184925">
                <a:moveTo>
                  <a:pt x="0" y="0"/>
                </a:moveTo>
                <a:lnTo>
                  <a:pt x="6009683" y="0"/>
                </a:lnTo>
                <a:lnTo>
                  <a:pt x="6009683" y="4184925"/>
                </a:lnTo>
                <a:lnTo>
                  <a:pt x="0" y="4184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1319988" y="2881847"/>
            <a:ext cx="5281119" cy="2050294"/>
          </a:xfrm>
          <a:prstGeom prst="rect">
            <a:avLst/>
          </a:prstGeom>
        </p:spPr>
        <p:txBody>
          <a:bodyPr lIns="0" tIns="0" rIns="0" bIns="0" rtlCol="0" anchor="t">
            <a:spAutoFit/>
          </a:bodyPr>
          <a:lstStyle/>
          <a:p>
            <a:pPr marL="0" lvl="0" indent="0">
              <a:lnSpc>
                <a:spcPts val="5254"/>
              </a:lnSpc>
              <a:spcBef>
                <a:spcPct val="0"/>
              </a:spcBef>
            </a:pPr>
            <a:r>
              <a:rPr lang="en-US" sz="4957">
                <a:solidFill>
                  <a:srgbClr val="171A59"/>
                </a:solidFill>
                <a:latin typeface="Arimo Bold"/>
              </a:rPr>
              <a:t>СПИСОК ВИКОРИСТАНИХ ДЖЕРЕЛ</a:t>
            </a:r>
          </a:p>
        </p:txBody>
      </p:sp>
      <p:sp>
        <p:nvSpPr>
          <p:cNvPr id="16" name="TextBox 16"/>
          <p:cNvSpPr txBox="1"/>
          <p:nvPr/>
        </p:nvSpPr>
        <p:spPr>
          <a:xfrm>
            <a:off x="7862313" y="1992272"/>
            <a:ext cx="8741528" cy="3612358"/>
          </a:xfrm>
          <a:prstGeom prst="rect">
            <a:avLst/>
          </a:prstGeom>
        </p:spPr>
        <p:txBody>
          <a:bodyPr lIns="0" tIns="0" rIns="0" bIns="0" rtlCol="0" anchor="t">
            <a:spAutoFit/>
          </a:bodyPr>
          <a:lstStyle/>
          <a:p>
            <a:pPr marL="722904" lvl="1" indent="-361452">
              <a:lnSpc>
                <a:spcPts val="3549"/>
              </a:lnSpc>
              <a:buFont typeface="Arial"/>
              <a:buChar char="•"/>
            </a:pPr>
            <a:r>
              <a:rPr lang="en-US" sz="3348">
                <a:solidFill>
                  <a:srgbClr val="171A59"/>
                </a:solidFill>
                <a:latin typeface="Arimo"/>
              </a:rPr>
              <a:t>Voice assistants: What they are and what they mean for marketing and commerce </a:t>
            </a:r>
          </a:p>
          <a:p>
            <a:pPr marL="722904" lvl="1" indent="-361452">
              <a:lnSpc>
                <a:spcPts val="3549"/>
              </a:lnSpc>
              <a:buFont typeface="Arial"/>
              <a:buChar char="•"/>
            </a:pPr>
            <a:r>
              <a:rPr lang="en-US" sz="3348">
                <a:solidFill>
                  <a:srgbClr val="171A59"/>
                </a:solidFill>
                <a:latin typeface="Arimo"/>
              </a:rPr>
              <a:t>CMUSphinx Documentation</a:t>
            </a:r>
          </a:p>
          <a:p>
            <a:pPr marL="722904" lvl="1" indent="-361452">
              <a:lnSpc>
                <a:spcPts val="3549"/>
              </a:lnSpc>
              <a:buFont typeface="Arial"/>
              <a:buChar char="•"/>
            </a:pPr>
            <a:r>
              <a:rPr lang="en-US" sz="3348">
                <a:solidFill>
                  <a:srgbClr val="171A59"/>
                </a:solidFill>
                <a:latin typeface="Arimo"/>
              </a:rPr>
              <a:t>  GOOGLE ASSISTANT, SIRI, BIXBY, ALEXA, ЯКИЙ НАЙКРАЩИЙ?</a:t>
            </a:r>
          </a:p>
          <a:p>
            <a:pPr marL="722904" lvl="1" indent="-361452">
              <a:lnSpc>
                <a:spcPts val="3549"/>
              </a:lnSpc>
              <a:buFont typeface="Arial"/>
              <a:buChar char="•"/>
            </a:pPr>
            <a:r>
              <a:rPr lang="en-US" sz="3348">
                <a:solidFill>
                  <a:srgbClr val="171A59"/>
                </a:solidFill>
                <a:latin typeface="Arimo"/>
              </a:rPr>
              <a:t>Java Documentation</a:t>
            </a:r>
          </a:p>
          <a:p>
            <a:pPr marL="722904" lvl="1" indent="-361452">
              <a:lnSpc>
                <a:spcPts val="3549"/>
              </a:lnSpc>
              <a:buFont typeface="Arial"/>
              <a:buChar char="•"/>
            </a:pPr>
            <a:r>
              <a:rPr lang="en-US" sz="3348">
                <a:solidFill>
                  <a:srgbClr val="171A59"/>
                </a:solidFill>
                <a:latin typeface="Arimo"/>
              </a:rPr>
              <a:t>Sphinx-4 - Pure Java speech recognition library та інші</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48455" y="-2348718"/>
            <a:ext cx="5821689" cy="563018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054587" y="5838825"/>
            <a:ext cx="9727591" cy="9407604"/>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24805" y="534070"/>
            <a:ext cx="3881586" cy="2386546"/>
            <a:chOff x="0" y="0"/>
            <a:chExt cx="1022311" cy="628555"/>
          </a:xfrm>
        </p:grpSpPr>
        <p:sp>
          <p:nvSpPr>
            <p:cNvPr id="9" name="Freeform 9"/>
            <p:cNvSpPr/>
            <p:nvPr/>
          </p:nvSpPr>
          <p:spPr>
            <a:xfrm>
              <a:off x="0" y="0"/>
              <a:ext cx="1022311" cy="628555"/>
            </a:xfrm>
            <a:custGeom>
              <a:avLst/>
              <a:gdLst/>
              <a:ahLst/>
              <a:cxnLst/>
              <a:rect l="l" t="t" r="r" b="b"/>
              <a:pathLst>
                <a:path w="1022311" h="628555">
                  <a:moveTo>
                    <a:pt x="0" y="0"/>
                  </a:moveTo>
                  <a:lnTo>
                    <a:pt x="1022311" y="0"/>
                  </a:lnTo>
                  <a:lnTo>
                    <a:pt x="1022311" y="628555"/>
                  </a:lnTo>
                  <a:lnTo>
                    <a:pt x="0" y="628555"/>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1022311" cy="64760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11"/>
          <p:cNvSpPr/>
          <p:nvPr/>
        </p:nvSpPr>
        <p:spPr>
          <a:xfrm>
            <a:off x="5688439" y="663697"/>
            <a:ext cx="2620973" cy="2177790"/>
          </a:xfrm>
          <a:custGeom>
            <a:avLst/>
            <a:gdLst/>
            <a:ahLst/>
            <a:cxnLst/>
            <a:rect l="l" t="t" r="r" b="b"/>
            <a:pathLst>
              <a:path w="2620973" h="2177790">
                <a:moveTo>
                  <a:pt x="0" y="0"/>
                </a:moveTo>
                <a:lnTo>
                  <a:pt x="2620972" y="0"/>
                </a:lnTo>
                <a:lnTo>
                  <a:pt x="2620972"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Freeform 12"/>
          <p:cNvSpPr/>
          <p:nvPr/>
        </p:nvSpPr>
        <p:spPr>
          <a:xfrm>
            <a:off x="540525" y="5489505"/>
            <a:ext cx="6458400" cy="6117866"/>
          </a:xfrm>
          <a:custGeom>
            <a:avLst/>
            <a:gdLst/>
            <a:ahLst/>
            <a:cxnLst/>
            <a:rect l="l" t="t" r="r" b="b"/>
            <a:pathLst>
              <a:path w="6458400" h="6117866">
                <a:moveTo>
                  <a:pt x="0" y="0"/>
                </a:moveTo>
                <a:lnTo>
                  <a:pt x="6458400" y="0"/>
                </a:lnTo>
                <a:lnTo>
                  <a:pt x="6458400" y="6117866"/>
                </a:lnTo>
                <a:lnTo>
                  <a:pt x="0" y="61178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762949" y="865280"/>
            <a:ext cx="3743443" cy="1812724"/>
          </a:xfrm>
          <a:prstGeom prst="rect">
            <a:avLst/>
          </a:prstGeom>
        </p:spPr>
        <p:txBody>
          <a:bodyPr lIns="0" tIns="0" rIns="0" bIns="0" rtlCol="0" anchor="t">
            <a:spAutoFit/>
          </a:bodyPr>
          <a:lstStyle/>
          <a:p>
            <a:pPr marL="0" lvl="0" indent="0">
              <a:lnSpc>
                <a:spcPts val="4720"/>
              </a:lnSpc>
              <a:spcBef>
                <a:spcPct val="0"/>
              </a:spcBef>
            </a:pPr>
            <a:r>
              <a:rPr lang="en-US" sz="4452">
                <a:solidFill>
                  <a:srgbClr val="171A59"/>
                </a:solidFill>
                <a:latin typeface="Arimo Bold"/>
              </a:rPr>
              <a:t>ЗАГАЛЬНА СХЕМА РОБОТИ ГП</a:t>
            </a:r>
          </a:p>
        </p:txBody>
      </p:sp>
      <p:sp>
        <p:nvSpPr>
          <p:cNvPr id="14" name="TextBox 14"/>
          <p:cNvSpPr txBox="1"/>
          <p:nvPr/>
        </p:nvSpPr>
        <p:spPr>
          <a:xfrm>
            <a:off x="5799322" y="1571756"/>
            <a:ext cx="2399206" cy="724867"/>
          </a:xfrm>
          <a:prstGeom prst="rect">
            <a:avLst/>
          </a:prstGeom>
        </p:spPr>
        <p:txBody>
          <a:bodyPr lIns="0" tIns="0" rIns="0" bIns="0" rtlCol="0" anchor="t">
            <a:spAutoFit/>
          </a:bodyPr>
          <a:lstStyle/>
          <a:p>
            <a:pPr marL="0" lvl="0" indent="0" algn="ctr">
              <a:lnSpc>
                <a:spcPts val="2771"/>
              </a:lnSpc>
              <a:spcBef>
                <a:spcPct val="0"/>
              </a:spcBef>
            </a:pPr>
            <a:r>
              <a:rPr lang="en-US" sz="2614">
                <a:solidFill>
                  <a:srgbClr val="171A59"/>
                </a:solidFill>
                <a:latin typeface="Arimo"/>
              </a:rPr>
              <a:t>Розпізнавання мови</a:t>
            </a:r>
          </a:p>
        </p:txBody>
      </p:sp>
      <p:sp>
        <p:nvSpPr>
          <p:cNvPr id="15" name="Freeform 15"/>
          <p:cNvSpPr/>
          <p:nvPr/>
        </p:nvSpPr>
        <p:spPr>
          <a:xfrm>
            <a:off x="8309411" y="2965710"/>
            <a:ext cx="2620973" cy="2177790"/>
          </a:xfrm>
          <a:custGeom>
            <a:avLst/>
            <a:gdLst/>
            <a:ahLst/>
            <a:cxnLst/>
            <a:rect l="l" t="t" r="r" b="b"/>
            <a:pathLst>
              <a:path w="2620973" h="2177790">
                <a:moveTo>
                  <a:pt x="0" y="0"/>
                </a:moveTo>
                <a:lnTo>
                  <a:pt x="2620973" y="0"/>
                </a:lnTo>
                <a:lnTo>
                  <a:pt x="2620973"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6" name="TextBox 16"/>
          <p:cNvSpPr txBox="1"/>
          <p:nvPr/>
        </p:nvSpPr>
        <p:spPr>
          <a:xfrm>
            <a:off x="8420294" y="3873769"/>
            <a:ext cx="2399206" cy="1073582"/>
          </a:xfrm>
          <a:prstGeom prst="rect">
            <a:avLst/>
          </a:prstGeom>
        </p:spPr>
        <p:txBody>
          <a:bodyPr lIns="0" tIns="0" rIns="0" bIns="0" rtlCol="0" anchor="t">
            <a:spAutoFit/>
          </a:bodyPr>
          <a:lstStyle/>
          <a:p>
            <a:pPr marL="0" lvl="0" indent="0" algn="ctr">
              <a:lnSpc>
                <a:spcPts val="2771"/>
              </a:lnSpc>
              <a:spcBef>
                <a:spcPct val="0"/>
              </a:spcBef>
            </a:pPr>
            <a:r>
              <a:rPr lang="en-US" sz="2614">
                <a:solidFill>
                  <a:srgbClr val="171A59"/>
                </a:solidFill>
                <a:latin typeface="Arimo"/>
              </a:rPr>
              <a:t>Виділення смислових об’єктів</a:t>
            </a:r>
          </a:p>
        </p:txBody>
      </p:sp>
      <p:sp>
        <p:nvSpPr>
          <p:cNvPr id="17" name="Freeform 17"/>
          <p:cNvSpPr/>
          <p:nvPr/>
        </p:nvSpPr>
        <p:spPr>
          <a:xfrm>
            <a:off x="10930384" y="5143500"/>
            <a:ext cx="2620973" cy="2177790"/>
          </a:xfrm>
          <a:custGeom>
            <a:avLst/>
            <a:gdLst/>
            <a:ahLst/>
            <a:cxnLst/>
            <a:rect l="l" t="t" r="r" b="b"/>
            <a:pathLst>
              <a:path w="2620973" h="2177790">
                <a:moveTo>
                  <a:pt x="0" y="0"/>
                </a:moveTo>
                <a:lnTo>
                  <a:pt x="2620972" y="0"/>
                </a:lnTo>
                <a:lnTo>
                  <a:pt x="2620972"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8" name="TextBox 18"/>
          <p:cNvSpPr txBox="1"/>
          <p:nvPr/>
        </p:nvSpPr>
        <p:spPr>
          <a:xfrm>
            <a:off x="11041267" y="6051559"/>
            <a:ext cx="2399206" cy="1073582"/>
          </a:xfrm>
          <a:prstGeom prst="rect">
            <a:avLst/>
          </a:prstGeom>
        </p:spPr>
        <p:txBody>
          <a:bodyPr lIns="0" tIns="0" rIns="0" bIns="0" rtlCol="0" anchor="t">
            <a:spAutoFit/>
          </a:bodyPr>
          <a:lstStyle/>
          <a:p>
            <a:pPr marL="0" lvl="0" indent="0" algn="ctr">
              <a:lnSpc>
                <a:spcPts val="2771"/>
              </a:lnSpc>
              <a:spcBef>
                <a:spcPct val="0"/>
              </a:spcBef>
            </a:pPr>
            <a:r>
              <a:rPr lang="en-US" sz="2614">
                <a:solidFill>
                  <a:srgbClr val="171A59"/>
                </a:solidFill>
                <a:latin typeface="Arimo"/>
              </a:rPr>
              <a:t>Модуль виконання команд</a:t>
            </a:r>
          </a:p>
        </p:txBody>
      </p:sp>
      <p:sp>
        <p:nvSpPr>
          <p:cNvPr id="19" name="Freeform 19"/>
          <p:cNvSpPr/>
          <p:nvPr/>
        </p:nvSpPr>
        <p:spPr>
          <a:xfrm>
            <a:off x="13551356" y="7321290"/>
            <a:ext cx="2620973" cy="2177790"/>
          </a:xfrm>
          <a:custGeom>
            <a:avLst/>
            <a:gdLst/>
            <a:ahLst/>
            <a:cxnLst/>
            <a:rect l="l" t="t" r="r" b="b"/>
            <a:pathLst>
              <a:path w="2620973" h="2177790">
                <a:moveTo>
                  <a:pt x="0" y="0"/>
                </a:moveTo>
                <a:lnTo>
                  <a:pt x="2620973" y="0"/>
                </a:lnTo>
                <a:lnTo>
                  <a:pt x="2620973"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0" name="TextBox 20"/>
          <p:cNvSpPr txBox="1"/>
          <p:nvPr/>
        </p:nvSpPr>
        <p:spPr>
          <a:xfrm>
            <a:off x="13662239" y="8229349"/>
            <a:ext cx="2399206" cy="1073582"/>
          </a:xfrm>
          <a:prstGeom prst="rect">
            <a:avLst/>
          </a:prstGeom>
        </p:spPr>
        <p:txBody>
          <a:bodyPr lIns="0" tIns="0" rIns="0" bIns="0" rtlCol="0" anchor="t">
            <a:spAutoFit/>
          </a:bodyPr>
          <a:lstStyle/>
          <a:p>
            <a:pPr marL="0" lvl="0" indent="0" algn="ctr">
              <a:lnSpc>
                <a:spcPts val="2771"/>
              </a:lnSpc>
              <a:spcBef>
                <a:spcPct val="0"/>
              </a:spcBef>
            </a:pPr>
            <a:r>
              <a:rPr lang="en-US" sz="2614">
                <a:solidFill>
                  <a:srgbClr val="171A59"/>
                </a:solidFill>
                <a:latin typeface="Arimo"/>
              </a:rPr>
              <a:t>Синтез речі (Text-to-Speech)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045" y="2890544"/>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dirty="0"/>
          </a:p>
        </p:txBody>
      </p:sp>
      <p:sp>
        <p:nvSpPr>
          <p:cNvPr id="9" name="TextBox 9"/>
          <p:cNvSpPr txBox="1"/>
          <p:nvPr/>
        </p:nvSpPr>
        <p:spPr>
          <a:xfrm>
            <a:off x="1028700" y="1076286"/>
            <a:ext cx="5933428" cy="12422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ПОРІВНЯННЯ З АНАЛОГОМ (ALEXA)</a:t>
            </a:r>
          </a:p>
        </p:txBody>
      </p:sp>
      <p:sp>
        <p:nvSpPr>
          <p:cNvPr id="10" name="TextBox 10"/>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1" name="TextBox 11"/>
          <p:cNvSpPr txBox="1"/>
          <p:nvPr/>
        </p:nvSpPr>
        <p:spPr>
          <a:xfrm>
            <a:off x="9162673"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Alexa</a:t>
            </a:r>
          </a:p>
        </p:txBody>
      </p:sp>
      <p:sp>
        <p:nvSpPr>
          <p:cNvPr id="12" name="TextBox 12"/>
          <p:cNvSpPr txBox="1"/>
          <p:nvPr/>
        </p:nvSpPr>
        <p:spPr>
          <a:xfrm>
            <a:off x="2942138" y="4127288"/>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Розпізнавання</a:t>
            </a:r>
            <a:r>
              <a:rPr lang="en-US" sz="3012" dirty="0">
                <a:solidFill>
                  <a:srgbClr val="171A59"/>
                </a:solidFill>
                <a:latin typeface="Arimo"/>
              </a:rPr>
              <a:t> </a:t>
            </a:r>
            <a:r>
              <a:rPr lang="en-US" sz="3012" dirty="0" err="1">
                <a:solidFill>
                  <a:srgbClr val="171A59"/>
                </a:solidFill>
                <a:latin typeface="Arimo"/>
              </a:rPr>
              <a:t>голосових</a:t>
            </a:r>
            <a:r>
              <a:rPr lang="en-US" sz="3012" dirty="0">
                <a:solidFill>
                  <a:srgbClr val="171A59"/>
                </a:solidFill>
                <a:latin typeface="Arimo"/>
              </a:rPr>
              <a:t> </a:t>
            </a:r>
            <a:r>
              <a:rPr lang="en-US" sz="3012" dirty="0" err="1">
                <a:solidFill>
                  <a:srgbClr val="171A59"/>
                </a:solidFill>
                <a:latin typeface="Arimo"/>
              </a:rPr>
              <a:t>команд</a:t>
            </a:r>
            <a:endParaRPr lang="en-US" sz="3012" dirty="0">
              <a:solidFill>
                <a:srgbClr val="171A59"/>
              </a:solidFill>
              <a:latin typeface="Arimo"/>
            </a:endParaRPr>
          </a:p>
        </p:txBody>
      </p:sp>
      <p:sp>
        <p:nvSpPr>
          <p:cNvPr id="13" name="TextBox 13"/>
          <p:cNvSpPr txBox="1"/>
          <p:nvPr/>
        </p:nvSpPr>
        <p:spPr>
          <a:xfrm>
            <a:off x="9144000" y="4154071"/>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4" name="TextBox 14"/>
          <p:cNvSpPr txBox="1"/>
          <p:nvPr/>
        </p:nvSpPr>
        <p:spPr>
          <a:xfrm>
            <a:off x="2927071" y="52599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Забезпечення</a:t>
            </a:r>
            <a:r>
              <a:rPr lang="en-US" sz="3012" dirty="0">
                <a:solidFill>
                  <a:srgbClr val="171A59"/>
                </a:solidFill>
                <a:latin typeface="Arimo"/>
              </a:rPr>
              <a:t> </a:t>
            </a:r>
            <a:r>
              <a:rPr lang="en-US" sz="3012" dirty="0" err="1">
                <a:solidFill>
                  <a:srgbClr val="171A59"/>
                </a:solidFill>
                <a:latin typeface="Arimo"/>
              </a:rPr>
              <a:t>інформацією</a:t>
            </a:r>
            <a:endParaRPr lang="en-US" sz="3012" dirty="0">
              <a:solidFill>
                <a:srgbClr val="171A59"/>
              </a:solidFill>
              <a:latin typeface="Arimo"/>
            </a:endParaRPr>
          </a:p>
        </p:txBody>
      </p:sp>
      <p:sp>
        <p:nvSpPr>
          <p:cNvPr id="15" name="TextBox 15"/>
          <p:cNvSpPr txBox="1"/>
          <p:nvPr/>
        </p:nvSpPr>
        <p:spPr>
          <a:xfrm>
            <a:off x="2942138" y="6283629"/>
            <a:ext cx="3637560" cy="122514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Управління</a:t>
            </a:r>
            <a:r>
              <a:rPr lang="en-US" sz="3012" dirty="0">
                <a:solidFill>
                  <a:srgbClr val="171A59"/>
                </a:solidFill>
                <a:latin typeface="Arimo"/>
              </a:rPr>
              <a:t> </a:t>
            </a:r>
            <a:r>
              <a:rPr lang="en-US" sz="3012" dirty="0" err="1">
                <a:solidFill>
                  <a:srgbClr val="171A59"/>
                </a:solidFill>
                <a:latin typeface="Arimo"/>
              </a:rPr>
              <a:t>підключеними</a:t>
            </a:r>
            <a:r>
              <a:rPr lang="en-US" sz="3012" dirty="0">
                <a:solidFill>
                  <a:srgbClr val="171A59"/>
                </a:solidFill>
                <a:latin typeface="Arimo"/>
              </a:rPr>
              <a:t> </a:t>
            </a:r>
            <a:r>
              <a:rPr lang="en-US" sz="3012" dirty="0" err="1">
                <a:solidFill>
                  <a:srgbClr val="171A59"/>
                </a:solidFill>
                <a:latin typeface="Arimo"/>
              </a:rPr>
              <a:t>пристроями</a:t>
            </a:r>
            <a:endParaRPr lang="en-US" sz="3012" dirty="0">
              <a:solidFill>
                <a:srgbClr val="171A59"/>
              </a:solidFill>
              <a:latin typeface="Arimo"/>
            </a:endParaRPr>
          </a:p>
        </p:txBody>
      </p:sp>
      <p:sp>
        <p:nvSpPr>
          <p:cNvPr id="16" name="TextBox 16"/>
          <p:cNvSpPr txBox="1"/>
          <p:nvPr/>
        </p:nvSpPr>
        <p:spPr>
          <a:xfrm>
            <a:off x="9144000" y="52599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Забезпечення інформацією</a:t>
            </a:r>
          </a:p>
        </p:txBody>
      </p:sp>
      <p:sp>
        <p:nvSpPr>
          <p:cNvPr id="17" name="TextBox 17"/>
          <p:cNvSpPr txBox="1"/>
          <p:nvPr/>
        </p:nvSpPr>
        <p:spPr>
          <a:xfrm>
            <a:off x="9144000" y="6283629"/>
            <a:ext cx="3637560" cy="12251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Управління підключеними пристроями</a:t>
            </a:r>
          </a:p>
        </p:txBody>
      </p:sp>
      <p:sp>
        <p:nvSpPr>
          <p:cNvPr id="18" name="Freeform 18"/>
          <p:cNvSpPr/>
          <p:nvPr/>
        </p:nvSpPr>
        <p:spPr>
          <a:xfrm>
            <a:off x="1726729" y="6316631"/>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9" name="Freeform 19"/>
          <p:cNvSpPr/>
          <p:nvPr/>
        </p:nvSpPr>
        <p:spPr>
          <a:xfrm>
            <a:off x="1726729" y="529361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Freeform 20"/>
          <p:cNvSpPr/>
          <p:nvPr/>
        </p:nvSpPr>
        <p:spPr>
          <a:xfrm>
            <a:off x="1726729" y="416096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21" name="Freeform 21"/>
          <p:cNvSpPr/>
          <p:nvPr/>
        </p:nvSpPr>
        <p:spPr>
          <a:xfrm>
            <a:off x="7810530" y="416096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2" name="Freeform 22"/>
          <p:cNvSpPr/>
          <p:nvPr/>
        </p:nvSpPr>
        <p:spPr>
          <a:xfrm>
            <a:off x="7810530" y="529361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3" name="Freeform 23"/>
          <p:cNvSpPr/>
          <p:nvPr/>
        </p:nvSpPr>
        <p:spPr>
          <a:xfrm>
            <a:off x="7810530" y="644762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33" name="TextBox 12">
            <a:extLst>
              <a:ext uri="{FF2B5EF4-FFF2-40B4-BE49-F238E27FC236}">
                <a16:creationId xmlns:a16="http://schemas.microsoft.com/office/drawing/2014/main" id="{4DC18409-D41D-D567-E4AA-468D55D7E826}"/>
              </a:ext>
            </a:extLst>
          </p:cNvPr>
          <p:cNvSpPr txBox="1"/>
          <p:nvPr/>
        </p:nvSpPr>
        <p:spPr>
          <a:xfrm>
            <a:off x="2942138" y="7699135"/>
            <a:ext cx="3637560" cy="820738"/>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34" name="TextBox 13">
            <a:extLst>
              <a:ext uri="{FF2B5EF4-FFF2-40B4-BE49-F238E27FC236}">
                <a16:creationId xmlns:a16="http://schemas.microsoft.com/office/drawing/2014/main" id="{1B366C9E-8EBA-78AA-A65E-89829403ABEE}"/>
              </a:ext>
            </a:extLst>
          </p:cNvPr>
          <p:cNvSpPr txBox="1"/>
          <p:nvPr/>
        </p:nvSpPr>
        <p:spPr>
          <a:xfrm>
            <a:off x="9144000" y="7725918"/>
            <a:ext cx="3637560" cy="825091"/>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35" name="Freeform 20">
            <a:extLst>
              <a:ext uri="{FF2B5EF4-FFF2-40B4-BE49-F238E27FC236}">
                <a16:creationId xmlns:a16="http://schemas.microsoft.com/office/drawing/2014/main" id="{8E349765-B746-2C9A-6527-9FD0184CED2E}"/>
              </a:ext>
            </a:extLst>
          </p:cNvPr>
          <p:cNvSpPr/>
          <p:nvPr/>
        </p:nvSpPr>
        <p:spPr>
          <a:xfrm>
            <a:off x="1726729" y="7732808"/>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7" name="Freeform 18">
            <a:extLst>
              <a:ext uri="{FF2B5EF4-FFF2-40B4-BE49-F238E27FC236}">
                <a16:creationId xmlns:a16="http://schemas.microsoft.com/office/drawing/2014/main" id="{68FCB83F-891A-1CA6-B383-85940DC3A28B}"/>
              </a:ext>
            </a:extLst>
          </p:cNvPr>
          <p:cNvSpPr/>
          <p:nvPr/>
        </p:nvSpPr>
        <p:spPr>
          <a:xfrm>
            <a:off x="7810529" y="7656049"/>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38" name="TextBox 12">
            <a:extLst>
              <a:ext uri="{FF2B5EF4-FFF2-40B4-BE49-F238E27FC236}">
                <a16:creationId xmlns:a16="http://schemas.microsoft.com/office/drawing/2014/main" id="{DB894521-4CFE-03AA-09F1-2F2734D526C9}"/>
              </a:ext>
            </a:extLst>
          </p:cNvPr>
          <p:cNvSpPr txBox="1"/>
          <p:nvPr/>
        </p:nvSpPr>
        <p:spPr>
          <a:xfrm>
            <a:off x="2942138" y="8777394"/>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39" name="TextBox 13">
            <a:extLst>
              <a:ext uri="{FF2B5EF4-FFF2-40B4-BE49-F238E27FC236}">
                <a16:creationId xmlns:a16="http://schemas.microsoft.com/office/drawing/2014/main" id="{F9E95B78-B87D-0C0D-D627-C8E0503EA2A4}"/>
              </a:ext>
            </a:extLst>
          </p:cNvPr>
          <p:cNvSpPr txBox="1"/>
          <p:nvPr/>
        </p:nvSpPr>
        <p:spPr>
          <a:xfrm>
            <a:off x="9162672" y="8850951"/>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40" name="Freeform 20">
            <a:extLst>
              <a:ext uri="{FF2B5EF4-FFF2-40B4-BE49-F238E27FC236}">
                <a16:creationId xmlns:a16="http://schemas.microsoft.com/office/drawing/2014/main" id="{75EF6C06-156A-483E-8FDC-2A0C338B53BD}"/>
              </a:ext>
            </a:extLst>
          </p:cNvPr>
          <p:cNvSpPr/>
          <p:nvPr/>
        </p:nvSpPr>
        <p:spPr>
          <a:xfrm>
            <a:off x="1726729" y="8927710"/>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41" name="Freeform 18">
            <a:extLst>
              <a:ext uri="{FF2B5EF4-FFF2-40B4-BE49-F238E27FC236}">
                <a16:creationId xmlns:a16="http://schemas.microsoft.com/office/drawing/2014/main" id="{289E3869-7F5A-B8F8-974F-1C50B90134C4}"/>
              </a:ext>
            </a:extLst>
          </p:cNvPr>
          <p:cNvSpPr/>
          <p:nvPr/>
        </p:nvSpPr>
        <p:spPr>
          <a:xfrm>
            <a:off x="7810529" y="8850951"/>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045" y="2890544"/>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TextBox 9"/>
          <p:cNvSpPr txBox="1"/>
          <p:nvPr/>
        </p:nvSpPr>
        <p:spPr>
          <a:xfrm>
            <a:off x="1028700" y="1076286"/>
            <a:ext cx="5933428" cy="12422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ПОРІВНЯННЯ З АНАЛОГОМ (SIRI)</a:t>
            </a:r>
          </a:p>
        </p:txBody>
      </p:sp>
      <p:sp>
        <p:nvSpPr>
          <p:cNvPr id="10" name="TextBox 10"/>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1" name="TextBox 11"/>
          <p:cNvSpPr txBox="1"/>
          <p:nvPr/>
        </p:nvSpPr>
        <p:spPr>
          <a:xfrm>
            <a:off x="9162673"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Siri</a:t>
            </a:r>
          </a:p>
        </p:txBody>
      </p:sp>
      <p:sp>
        <p:nvSpPr>
          <p:cNvPr id="12" name="TextBox 12"/>
          <p:cNvSpPr txBox="1"/>
          <p:nvPr/>
        </p:nvSpPr>
        <p:spPr>
          <a:xfrm>
            <a:off x="2942138" y="4718459"/>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3" name="TextBox 13"/>
          <p:cNvSpPr txBox="1"/>
          <p:nvPr/>
        </p:nvSpPr>
        <p:spPr>
          <a:xfrm>
            <a:off x="9144000" y="47452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4" name="TextBox 14"/>
          <p:cNvSpPr txBox="1"/>
          <p:nvPr/>
        </p:nvSpPr>
        <p:spPr>
          <a:xfrm>
            <a:off x="2927071" y="587976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Apple-продуктами</a:t>
            </a:r>
          </a:p>
        </p:txBody>
      </p:sp>
      <p:sp>
        <p:nvSpPr>
          <p:cNvPr id="15" name="TextBox 15"/>
          <p:cNvSpPr txBox="1"/>
          <p:nvPr/>
        </p:nvSpPr>
        <p:spPr>
          <a:xfrm>
            <a:off x="2912783" y="7117321"/>
            <a:ext cx="3637560"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Особистий асистент</a:t>
            </a:r>
          </a:p>
        </p:txBody>
      </p:sp>
      <p:sp>
        <p:nvSpPr>
          <p:cNvPr id="16" name="TextBox 16"/>
          <p:cNvSpPr txBox="1"/>
          <p:nvPr/>
        </p:nvSpPr>
        <p:spPr>
          <a:xfrm>
            <a:off x="9144000" y="587976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Apple-продуктами</a:t>
            </a:r>
          </a:p>
        </p:txBody>
      </p:sp>
      <p:sp>
        <p:nvSpPr>
          <p:cNvPr id="17" name="TextBox 17"/>
          <p:cNvSpPr txBox="1"/>
          <p:nvPr/>
        </p:nvSpPr>
        <p:spPr>
          <a:xfrm>
            <a:off x="9129712" y="7117321"/>
            <a:ext cx="3637560"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Особистий асистент</a:t>
            </a:r>
          </a:p>
        </p:txBody>
      </p:sp>
      <p:sp>
        <p:nvSpPr>
          <p:cNvPr id="18" name="Freeform 18"/>
          <p:cNvSpPr/>
          <p:nvPr/>
        </p:nvSpPr>
        <p:spPr>
          <a:xfrm>
            <a:off x="1726729" y="5782441"/>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9" name="Freeform 19"/>
          <p:cNvSpPr/>
          <p:nvPr/>
        </p:nvSpPr>
        <p:spPr>
          <a:xfrm>
            <a:off x="1712441" y="695096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Freeform 2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1" name="Freeform 2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2" name="Freeform 22"/>
          <p:cNvSpPr/>
          <p:nvPr/>
        </p:nvSpPr>
        <p:spPr>
          <a:xfrm>
            <a:off x="7810530" y="591343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3" name="Freeform 23"/>
          <p:cNvSpPr/>
          <p:nvPr/>
        </p:nvSpPr>
        <p:spPr>
          <a:xfrm>
            <a:off x="7796242" y="695096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4" name="TextBox 12">
            <a:extLst>
              <a:ext uri="{FF2B5EF4-FFF2-40B4-BE49-F238E27FC236}">
                <a16:creationId xmlns:a16="http://schemas.microsoft.com/office/drawing/2014/main" id="{94778E0E-FCD8-528D-19D9-1CEAB5769AD9}"/>
              </a:ext>
            </a:extLst>
          </p:cNvPr>
          <p:cNvSpPr txBox="1"/>
          <p:nvPr/>
        </p:nvSpPr>
        <p:spPr>
          <a:xfrm>
            <a:off x="2927850" y="7988409"/>
            <a:ext cx="3637560" cy="820738"/>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25" name="TextBox 13">
            <a:extLst>
              <a:ext uri="{FF2B5EF4-FFF2-40B4-BE49-F238E27FC236}">
                <a16:creationId xmlns:a16="http://schemas.microsoft.com/office/drawing/2014/main" id="{67A1D568-D1E1-661F-14C6-08CB199BEF81}"/>
              </a:ext>
            </a:extLst>
          </p:cNvPr>
          <p:cNvSpPr txBox="1"/>
          <p:nvPr/>
        </p:nvSpPr>
        <p:spPr>
          <a:xfrm>
            <a:off x="9129712" y="8015192"/>
            <a:ext cx="3637560" cy="825091"/>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26" name="Freeform 20">
            <a:extLst>
              <a:ext uri="{FF2B5EF4-FFF2-40B4-BE49-F238E27FC236}">
                <a16:creationId xmlns:a16="http://schemas.microsoft.com/office/drawing/2014/main" id="{C90FBC37-99D7-50DD-D585-2BF6734DDE20}"/>
              </a:ext>
            </a:extLst>
          </p:cNvPr>
          <p:cNvSpPr/>
          <p:nvPr/>
        </p:nvSpPr>
        <p:spPr>
          <a:xfrm>
            <a:off x="1712441" y="802208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F759B00E-B1FB-AA93-2925-B06ABDBC4234}"/>
              </a:ext>
            </a:extLst>
          </p:cNvPr>
          <p:cNvSpPr/>
          <p:nvPr/>
        </p:nvSpPr>
        <p:spPr>
          <a:xfrm>
            <a:off x="7796241" y="7945323"/>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28" name="TextBox 12">
            <a:extLst>
              <a:ext uri="{FF2B5EF4-FFF2-40B4-BE49-F238E27FC236}">
                <a16:creationId xmlns:a16="http://schemas.microsoft.com/office/drawing/2014/main" id="{4C1760CF-90AB-BEC6-2470-75307CCFC768}"/>
              </a:ext>
            </a:extLst>
          </p:cNvPr>
          <p:cNvSpPr txBox="1"/>
          <p:nvPr/>
        </p:nvSpPr>
        <p:spPr>
          <a:xfrm>
            <a:off x="2927850" y="9062567"/>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29" name="TextBox 13">
            <a:extLst>
              <a:ext uri="{FF2B5EF4-FFF2-40B4-BE49-F238E27FC236}">
                <a16:creationId xmlns:a16="http://schemas.microsoft.com/office/drawing/2014/main" id="{568B0336-5539-30FC-E980-77EFC43635AC}"/>
              </a:ext>
            </a:extLst>
          </p:cNvPr>
          <p:cNvSpPr txBox="1"/>
          <p:nvPr/>
        </p:nvSpPr>
        <p:spPr>
          <a:xfrm>
            <a:off x="9129712" y="9089350"/>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30" name="Freeform 20">
            <a:extLst>
              <a:ext uri="{FF2B5EF4-FFF2-40B4-BE49-F238E27FC236}">
                <a16:creationId xmlns:a16="http://schemas.microsoft.com/office/drawing/2014/main" id="{F68BC22C-2607-B314-67D8-16E83F4C53F2}"/>
              </a:ext>
            </a:extLst>
          </p:cNvPr>
          <p:cNvSpPr/>
          <p:nvPr/>
        </p:nvSpPr>
        <p:spPr>
          <a:xfrm>
            <a:off x="1712441" y="921698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1" name="Freeform 18">
            <a:extLst>
              <a:ext uri="{FF2B5EF4-FFF2-40B4-BE49-F238E27FC236}">
                <a16:creationId xmlns:a16="http://schemas.microsoft.com/office/drawing/2014/main" id="{77AC419C-459A-E023-9847-2C027BF4318D}"/>
              </a:ext>
            </a:extLst>
          </p:cNvPr>
          <p:cNvSpPr/>
          <p:nvPr/>
        </p:nvSpPr>
        <p:spPr>
          <a:xfrm>
            <a:off x="7796241" y="9140225"/>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8165545" y="-3496869"/>
            <a:ext cx="11107008" cy="11624613"/>
            <a:chOff x="0" y="0"/>
            <a:chExt cx="920805" cy="963717"/>
          </a:xfrm>
        </p:grpSpPr>
        <p:sp>
          <p:nvSpPr>
            <p:cNvPr id="3" name="Freeform 3"/>
            <p:cNvSpPr/>
            <p:nvPr/>
          </p:nvSpPr>
          <p:spPr>
            <a:xfrm>
              <a:off x="0" y="0"/>
              <a:ext cx="920806" cy="963717"/>
            </a:xfrm>
            <a:custGeom>
              <a:avLst/>
              <a:gdLst/>
              <a:ahLst/>
              <a:cxnLst/>
              <a:rect l="l" t="t" r="r" b="b"/>
              <a:pathLst>
                <a:path w="920806" h="963717">
                  <a:moveTo>
                    <a:pt x="460403" y="0"/>
                  </a:moveTo>
                  <a:cubicBezTo>
                    <a:pt x="206129" y="0"/>
                    <a:pt x="0" y="215735"/>
                    <a:pt x="0" y="481858"/>
                  </a:cubicBezTo>
                  <a:cubicBezTo>
                    <a:pt x="0" y="747981"/>
                    <a:pt x="206129" y="963717"/>
                    <a:pt x="460403" y="963717"/>
                  </a:cubicBezTo>
                  <a:cubicBezTo>
                    <a:pt x="714676" y="963717"/>
                    <a:pt x="920806" y="747981"/>
                    <a:pt x="920806" y="481858"/>
                  </a:cubicBezTo>
                  <a:cubicBezTo>
                    <a:pt x="920806" y="215735"/>
                    <a:pt x="714676" y="0"/>
                    <a:pt x="460403" y="0"/>
                  </a:cubicBezTo>
                  <a:close/>
                </a:path>
              </a:pathLst>
            </a:custGeom>
            <a:solidFill>
              <a:srgbClr val="CADFDF"/>
            </a:solidFill>
          </p:spPr>
          <p:txBody>
            <a:bodyPr/>
            <a:lstStyle/>
            <a:p>
              <a:endParaRPr lang="en-GB"/>
            </a:p>
          </p:txBody>
        </p:sp>
        <p:sp>
          <p:nvSpPr>
            <p:cNvPr id="4" name="TextBox 4"/>
            <p:cNvSpPr txBox="1"/>
            <p:nvPr/>
          </p:nvSpPr>
          <p:spPr>
            <a:xfrm>
              <a:off x="86326" y="71298"/>
              <a:ext cx="748154" cy="80207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34569" y="-184538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28700" y="2807162"/>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p:cNvSpPr/>
          <p:nvPr/>
        </p:nvSpPr>
        <p:spPr>
          <a:xfrm>
            <a:off x="1730357" y="699173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1" name="Freeform 1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2" name="Freeform 12"/>
          <p:cNvSpPr/>
          <p:nvPr/>
        </p:nvSpPr>
        <p:spPr>
          <a:xfrm>
            <a:off x="7810530" y="586990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3" name="Freeform 13"/>
          <p:cNvSpPr/>
          <p:nvPr/>
        </p:nvSpPr>
        <p:spPr>
          <a:xfrm>
            <a:off x="7814158" y="699173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4" name="Freeform 14"/>
          <p:cNvSpPr/>
          <p:nvPr/>
        </p:nvSpPr>
        <p:spPr>
          <a:xfrm>
            <a:off x="1724373" y="5807653"/>
            <a:ext cx="791418" cy="791418"/>
          </a:xfrm>
          <a:custGeom>
            <a:avLst/>
            <a:gdLst/>
            <a:ahLst/>
            <a:cxnLst/>
            <a:rect l="l" t="t" r="r" b="b"/>
            <a:pathLst>
              <a:path w="791418" h="791418">
                <a:moveTo>
                  <a:pt x="0" y="0"/>
                </a:moveTo>
                <a:lnTo>
                  <a:pt x="791418" y="0"/>
                </a:lnTo>
                <a:lnTo>
                  <a:pt x="791418" y="791418"/>
                </a:lnTo>
                <a:lnTo>
                  <a:pt x="0" y="7914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5" name="TextBox 15"/>
          <p:cNvSpPr txBox="1"/>
          <p:nvPr/>
        </p:nvSpPr>
        <p:spPr>
          <a:xfrm>
            <a:off x="9162673" y="1073152"/>
            <a:ext cx="8115300" cy="12422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ПОРІВНЯННЯ З АНАЛОГОМ (GOOGLE ASSISTANT)</a:t>
            </a:r>
          </a:p>
        </p:txBody>
      </p:sp>
      <p:sp>
        <p:nvSpPr>
          <p:cNvPr id="16" name="TextBox 16"/>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7" name="TextBox 17"/>
          <p:cNvSpPr txBox="1"/>
          <p:nvPr/>
        </p:nvSpPr>
        <p:spPr>
          <a:xfrm>
            <a:off x="9162673" y="3542820"/>
            <a:ext cx="2136686"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Google Assistant</a:t>
            </a:r>
          </a:p>
        </p:txBody>
      </p:sp>
      <p:sp>
        <p:nvSpPr>
          <p:cNvPr id="18" name="TextBox 18"/>
          <p:cNvSpPr txBox="1"/>
          <p:nvPr/>
        </p:nvSpPr>
        <p:spPr>
          <a:xfrm>
            <a:off x="2942138" y="4718459"/>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9" name="TextBox 19"/>
          <p:cNvSpPr txBox="1"/>
          <p:nvPr/>
        </p:nvSpPr>
        <p:spPr>
          <a:xfrm>
            <a:off x="9144000" y="47452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20" name="TextBox 20"/>
          <p:cNvSpPr txBox="1"/>
          <p:nvPr/>
        </p:nvSpPr>
        <p:spPr>
          <a:xfrm>
            <a:off x="2927071" y="5836228"/>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Інтеграція</a:t>
            </a:r>
            <a:r>
              <a:rPr lang="en-US" sz="3012" dirty="0">
                <a:solidFill>
                  <a:srgbClr val="171A59"/>
                </a:solidFill>
                <a:latin typeface="Arimo"/>
              </a:rPr>
              <a:t> з Google-</a:t>
            </a:r>
            <a:r>
              <a:rPr lang="en-US" sz="3012" dirty="0" err="1">
                <a:solidFill>
                  <a:srgbClr val="171A59"/>
                </a:solidFill>
                <a:latin typeface="Arimo"/>
              </a:rPr>
              <a:t>продуктами</a:t>
            </a:r>
            <a:endParaRPr lang="en-US" sz="3012" dirty="0">
              <a:solidFill>
                <a:srgbClr val="171A59"/>
              </a:solidFill>
              <a:latin typeface="Arimo"/>
            </a:endParaRPr>
          </a:p>
        </p:txBody>
      </p:sp>
      <p:sp>
        <p:nvSpPr>
          <p:cNvPr id="21" name="TextBox 21"/>
          <p:cNvSpPr txBox="1"/>
          <p:nvPr/>
        </p:nvSpPr>
        <p:spPr>
          <a:xfrm>
            <a:off x="2942138" y="6948514"/>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Пошук</a:t>
            </a:r>
            <a:r>
              <a:rPr lang="en-US" sz="3012" dirty="0">
                <a:solidFill>
                  <a:srgbClr val="171A59"/>
                </a:solidFill>
                <a:latin typeface="Arimo"/>
              </a:rPr>
              <a:t> </a:t>
            </a:r>
            <a:r>
              <a:rPr lang="en-US" sz="3012" dirty="0" err="1">
                <a:solidFill>
                  <a:srgbClr val="171A59"/>
                </a:solidFill>
                <a:latin typeface="Arimo"/>
              </a:rPr>
              <a:t>інформації</a:t>
            </a:r>
            <a:r>
              <a:rPr lang="en-US" sz="3012" dirty="0">
                <a:solidFill>
                  <a:srgbClr val="171A59"/>
                </a:solidFill>
                <a:latin typeface="Arimo"/>
              </a:rPr>
              <a:t> </a:t>
            </a:r>
            <a:r>
              <a:rPr lang="en-US" sz="3012" dirty="0" err="1">
                <a:solidFill>
                  <a:srgbClr val="171A59"/>
                </a:solidFill>
                <a:latin typeface="Arimo"/>
              </a:rPr>
              <a:t>онлайн</a:t>
            </a:r>
            <a:endParaRPr lang="en-US" sz="3012" dirty="0">
              <a:solidFill>
                <a:srgbClr val="171A59"/>
              </a:solidFill>
              <a:latin typeface="Arimo"/>
            </a:endParaRPr>
          </a:p>
        </p:txBody>
      </p:sp>
      <p:sp>
        <p:nvSpPr>
          <p:cNvPr id="22" name="TextBox 22"/>
          <p:cNvSpPr txBox="1"/>
          <p:nvPr/>
        </p:nvSpPr>
        <p:spPr>
          <a:xfrm>
            <a:off x="9162673" y="5836228"/>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Google-продуктами</a:t>
            </a:r>
          </a:p>
        </p:txBody>
      </p:sp>
      <p:sp>
        <p:nvSpPr>
          <p:cNvPr id="23" name="TextBox 23"/>
          <p:cNvSpPr txBox="1"/>
          <p:nvPr/>
        </p:nvSpPr>
        <p:spPr>
          <a:xfrm>
            <a:off x="9159067" y="6948514"/>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Пошук</a:t>
            </a:r>
            <a:r>
              <a:rPr lang="en-US" sz="3012" dirty="0">
                <a:solidFill>
                  <a:srgbClr val="171A59"/>
                </a:solidFill>
                <a:latin typeface="Arimo"/>
              </a:rPr>
              <a:t> </a:t>
            </a:r>
            <a:r>
              <a:rPr lang="en-US" sz="3012" dirty="0" err="1">
                <a:solidFill>
                  <a:srgbClr val="171A59"/>
                </a:solidFill>
                <a:latin typeface="Arimo"/>
              </a:rPr>
              <a:t>інформації</a:t>
            </a:r>
            <a:r>
              <a:rPr lang="en-US" sz="3012" dirty="0">
                <a:solidFill>
                  <a:srgbClr val="171A59"/>
                </a:solidFill>
                <a:latin typeface="Arimo"/>
              </a:rPr>
              <a:t> </a:t>
            </a:r>
            <a:r>
              <a:rPr lang="en-US" sz="3012" dirty="0" err="1">
                <a:solidFill>
                  <a:srgbClr val="171A59"/>
                </a:solidFill>
                <a:latin typeface="Arimo"/>
              </a:rPr>
              <a:t>онлайн</a:t>
            </a:r>
            <a:endParaRPr lang="en-US" sz="3012" dirty="0">
              <a:solidFill>
                <a:srgbClr val="171A59"/>
              </a:solidFill>
              <a:latin typeface="Arimo"/>
            </a:endParaRPr>
          </a:p>
        </p:txBody>
      </p:sp>
      <p:sp>
        <p:nvSpPr>
          <p:cNvPr id="40" name="TextBox 12">
            <a:extLst>
              <a:ext uri="{FF2B5EF4-FFF2-40B4-BE49-F238E27FC236}">
                <a16:creationId xmlns:a16="http://schemas.microsoft.com/office/drawing/2014/main" id="{F92D3B6B-EB87-EE0F-5D9D-B543CE2DD440}"/>
              </a:ext>
            </a:extLst>
          </p:cNvPr>
          <p:cNvSpPr txBox="1"/>
          <p:nvPr/>
        </p:nvSpPr>
        <p:spPr>
          <a:xfrm>
            <a:off x="2955059" y="8095999"/>
            <a:ext cx="3637560" cy="820738"/>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41" name="TextBox 13">
            <a:extLst>
              <a:ext uri="{FF2B5EF4-FFF2-40B4-BE49-F238E27FC236}">
                <a16:creationId xmlns:a16="http://schemas.microsoft.com/office/drawing/2014/main" id="{E66B64AE-DEF5-1CBA-D130-02156054DACE}"/>
              </a:ext>
            </a:extLst>
          </p:cNvPr>
          <p:cNvSpPr txBox="1"/>
          <p:nvPr/>
        </p:nvSpPr>
        <p:spPr>
          <a:xfrm>
            <a:off x="9156921" y="8122782"/>
            <a:ext cx="3637560" cy="825091"/>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42" name="Freeform 20">
            <a:extLst>
              <a:ext uri="{FF2B5EF4-FFF2-40B4-BE49-F238E27FC236}">
                <a16:creationId xmlns:a16="http://schemas.microsoft.com/office/drawing/2014/main" id="{61636FE6-1D5F-9A8C-3B7F-D990164A76E4}"/>
              </a:ext>
            </a:extLst>
          </p:cNvPr>
          <p:cNvSpPr/>
          <p:nvPr/>
        </p:nvSpPr>
        <p:spPr>
          <a:xfrm>
            <a:off x="1739650" y="812967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43" name="Freeform 18">
            <a:extLst>
              <a:ext uri="{FF2B5EF4-FFF2-40B4-BE49-F238E27FC236}">
                <a16:creationId xmlns:a16="http://schemas.microsoft.com/office/drawing/2014/main" id="{76C61478-DC66-91F1-F11C-28D5411BA732}"/>
              </a:ext>
            </a:extLst>
          </p:cNvPr>
          <p:cNvSpPr/>
          <p:nvPr/>
        </p:nvSpPr>
        <p:spPr>
          <a:xfrm>
            <a:off x="7823450" y="8052913"/>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
        <p:nvSpPr>
          <p:cNvPr id="44" name="TextBox 12">
            <a:extLst>
              <a:ext uri="{FF2B5EF4-FFF2-40B4-BE49-F238E27FC236}">
                <a16:creationId xmlns:a16="http://schemas.microsoft.com/office/drawing/2014/main" id="{C8653480-60D4-4763-5D70-82890B96281B}"/>
              </a:ext>
            </a:extLst>
          </p:cNvPr>
          <p:cNvSpPr txBox="1"/>
          <p:nvPr/>
        </p:nvSpPr>
        <p:spPr>
          <a:xfrm>
            <a:off x="2955059" y="9071041"/>
            <a:ext cx="3637560" cy="1233671"/>
          </a:xfrm>
          <a:prstGeom prst="rect">
            <a:avLst/>
          </a:prstGeom>
        </p:spPr>
        <p:txBody>
          <a:bodyPr wrap="square"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45" name="TextBox 13">
            <a:extLst>
              <a:ext uri="{FF2B5EF4-FFF2-40B4-BE49-F238E27FC236}">
                <a16:creationId xmlns:a16="http://schemas.microsoft.com/office/drawing/2014/main" id="{2022DBBF-479A-C526-412A-F0F1D7951E00}"/>
              </a:ext>
            </a:extLst>
          </p:cNvPr>
          <p:cNvSpPr txBox="1"/>
          <p:nvPr/>
        </p:nvSpPr>
        <p:spPr>
          <a:xfrm>
            <a:off x="9156921" y="9073606"/>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46" name="Freeform 20">
            <a:extLst>
              <a:ext uri="{FF2B5EF4-FFF2-40B4-BE49-F238E27FC236}">
                <a16:creationId xmlns:a16="http://schemas.microsoft.com/office/drawing/2014/main" id="{8B337317-D85D-A2C6-EEC1-564F2228A791}"/>
              </a:ext>
            </a:extLst>
          </p:cNvPr>
          <p:cNvSpPr/>
          <p:nvPr/>
        </p:nvSpPr>
        <p:spPr>
          <a:xfrm>
            <a:off x="1739650" y="932457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47" name="Freeform 18">
            <a:extLst>
              <a:ext uri="{FF2B5EF4-FFF2-40B4-BE49-F238E27FC236}">
                <a16:creationId xmlns:a16="http://schemas.microsoft.com/office/drawing/2014/main" id="{8AE13CA6-81D6-F144-5A60-F97993A23C26}"/>
              </a:ext>
            </a:extLst>
          </p:cNvPr>
          <p:cNvSpPr/>
          <p:nvPr/>
        </p:nvSpPr>
        <p:spPr>
          <a:xfrm>
            <a:off x="7823450" y="9247815"/>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1178</Words>
  <Application>Microsoft Office PowerPoint</Application>
  <PresentationFormat>Custom</PresentationFormat>
  <Paragraphs>182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Canva Sans Bold</vt:lpstr>
      <vt:lpstr>Canva Sans</vt:lpstr>
      <vt:lpstr>Arimo Bold</vt:lpstr>
      <vt:lpstr>Montserrat Light</vt:lpstr>
      <vt:lpstr>Arial</vt:lpstr>
      <vt:lpstr>Calibri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ГОЛОСОВИЙ ПОМІЧНИК</dc:title>
  <cp:lastModifiedBy>MYKYTA KYSELOV</cp:lastModifiedBy>
  <cp:revision>5</cp:revision>
  <dcterms:created xsi:type="dcterms:W3CDTF">2006-08-16T00:00:00Z</dcterms:created>
  <dcterms:modified xsi:type="dcterms:W3CDTF">2024-01-04T19:34:05Z</dcterms:modified>
  <dc:identifier>DAF41FpG_lk</dc:identifier>
</cp:coreProperties>
</file>